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56" r:id="rId5"/>
    <p:sldId id="274" r:id="rId6"/>
    <p:sldId id="257" r:id="rId7"/>
    <p:sldId id="258" r:id="rId8"/>
    <p:sldId id="272" r:id="rId9"/>
    <p:sldId id="270" r:id="rId10"/>
    <p:sldId id="271" r:id="rId11"/>
    <p:sldId id="260" r:id="rId12"/>
    <p:sldId id="259" r:id="rId13"/>
    <p:sldId id="261" r:id="rId14"/>
    <p:sldId id="275" r:id="rId15"/>
    <p:sldId id="273" r:id="rId16"/>
    <p:sldId id="267" r:id="rId17"/>
    <p:sldId id="265" r:id="rId18"/>
    <p:sldId id="268" r:id="rId19"/>
    <p:sldId id="262" r:id="rId20"/>
    <p:sldId id="269" r:id="rId21"/>
    <p:sldId id="276"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466E"/>
    <a:srgbClr val="2F4D5D"/>
    <a:srgbClr val="5DBDB1"/>
    <a:srgbClr val="DCE7F0"/>
    <a:srgbClr val="87C0BD"/>
    <a:srgbClr val="1D8DB0"/>
    <a:srgbClr val="005E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37"/>
    <p:restoredTop sz="90037" autoAdjust="0"/>
  </p:normalViewPr>
  <p:slideViewPr>
    <p:cSldViewPr snapToGrid="0" snapToObjects="1">
      <p:cViewPr varScale="1">
        <p:scale>
          <a:sx n="78" d="100"/>
          <a:sy n="78" d="100"/>
        </p:scale>
        <p:origin x="758" y="6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8" d="100"/>
          <a:sy n="158" d="100"/>
        </p:scale>
        <p:origin x="424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591CCF-F6FD-734B-854A-5BC033593B1E}" type="datetimeFigureOut">
              <a:rPr lang="nl-NL" smtClean="0"/>
              <a:t>22-12-2021</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52A6D4-CD3D-5148-8B70-A84796F20135}" type="slidenum">
              <a:rPr lang="nl-NL" smtClean="0"/>
              <a:t>‹#›</a:t>
            </a:fld>
            <a:endParaRPr lang="nl-NL"/>
          </a:p>
        </p:txBody>
      </p:sp>
    </p:spTree>
    <p:extLst>
      <p:ext uri="{BB962C8B-B14F-4D97-AF65-F5344CB8AC3E}">
        <p14:creationId xmlns:p14="http://schemas.microsoft.com/office/powerpoint/2010/main" val="458916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66214-DB21-4647-B5DA-0D17CA592867}" type="datetimeFigureOut">
              <a:rPr lang="nl-NL" smtClean="0"/>
              <a:t>22-12-2021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54E32A-327F-AF4B-8E1F-209FBF93D26D}" type="slidenum">
              <a:rPr lang="nl-NL" smtClean="0"/>
              <a:t>‹#›</a:t>
            </a:fld>
            <a:endParaRPr lang="nl-NL"/>
          </a:p>
        </p:txBody>
      </p:sp>
    </p:spTree>
    <p:extLst>
      <p:ext uri="{BB962C8B-B14F-4D97-AF65-F5344CB8AC3E}">
        <p14:creationId xmlns:p14="http://schemas.microsoft.com/office/powerpoint/2010/main" val="146404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954E32A-327F-AF4B-8E1F-209FBF93D26D}" type="slidenum">
              <a:rPr lang="nl-NL" smtClean="0"/>
              <a:t>1</a:t>
            </a:fld>
            <a:endParaRPr lang="nl-NL"/>
          </a:p>
        </p:txBody>
      </p:sp>
    </p:spTree>
    <p:extLst>
      <p:ext uri="{BB962C8B-B14F-4D97-AF65-F5344CB8AC3E}">
        <p14:creationId xmlns:p14="http://schemas.microsoft.com/office/powerpoint/2010/main" val="282420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954E32A-327F-AF4B-8E1F-209FBF93D26D}" type="slidenum">
              <a:rPr lang="nl-NL" smtClean="0"/>
              <a:t>14</a:t>
            </a:fld>
            <a:endParaRPr lang="nl-NL"/>
          </a:p>
        </p:txBody>
      </p:sp>
    </p:spTree>
    <p:extLst>
      <p:ext uri="{BB962C8B-B14F-4D97-AF65-F5344CB8AC3E}">
        <p14:creationId xmlns:p14="http://schemas.microsoft.com/office/powerpoint/2010/main" val="1029123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954E32A-327F-AF4B-8E1F-209FBF93D26D}" type="slidenum">
              <a:rPr lang="nl-NL" smtClean="0"/>
              <a:t>17</a:t>
            </a:fld>
            <a:endParaRPr lang="nl-NL"/>
          </a:p>
        </p:txBody>
      </p:sp>
    </p:spTree>
    <p:extLst>
      <p:ext uri="{BB962C8B-B14F-4D97-AF65-F5344CB8AC3E}">
        <p14:creationId xmlns:p14="http://schemas.microsoft.com/office/powerpoint/2010/main" val="3287219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954E32A-327F-AF4B-8E1F-209FBF93D26D}" type="slidenum">
              <a:rPr lang="nl-NL" smtClean="0"/>
              <a:t>2</a:t>
            </a:fld>
            <a:endParaRPr lang="nl-NL"/>
          </a:p>
        </p:txBody>
      </p:sp>
    </p:spTree>
    <p:extLst>
      <p:ext uri="{BB962C8B-B14F-4D97-AF65-F5344CB8AC3E}">
        <p14:creationId xmlns:p14="http://schemas.microsoft.com/office/powerpoint/2010/main" val="1175410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954E32A-327F-AF4B-8E1F-209FBF93D26D}" type="slidenum">
              <a:rPr lang="nl-NL" smtClean="0"/>
              <a:t>3</a:t>
            </a:fld>
            <a:endParaRPr lang="nl-NL"/>
          </a:p>
        </p:txBody>
      </p:sp>
    </p:spTree>
    <p:extLst>
      <p:ext uri="{BB962C8B-B14F-4D97-AF65-F5344CB8AC3E}">
        <p14:creationId xmlns:p14="http://schemas.microsoft.com/office/powerpoint/2010/main" val="365478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8954E32A-327F-AF4B-8E1F-209FBF93D26D}" type="slidenum">
              <a:rPr lang="nl-NL" smtClean="0"/>
              <a:t>4</a:t>
            </a:fld>
            <a:endParaRPr lang="nl-NL"/>
          </a:p>
        </p:txBody>
      </p:sp>
    </p:spTree>
    <p:extLst>
      <p:ext uri="{BB962C8B-B14F-4D97-AF65-F5344CB8AC3E}">
        <p14:creationId xmlns:p14="http://schemas.microsoft.com/office/powerpoint/2010/main" val="3936167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954E32A-327F-AF4B-8E1F-209FBF93D26D}" type="slidenum">
              <a:rPr lang="nl-NL" smtClean="0"/>
              <a:t>5</a:t>
            </a:fld>
            <a:endParaRPr lang="nl-NL"/>
          </a:p>
        </p:txBody>
      </p:sp>
    </p:spTree>
    <p:extLst>
      <p:ext uri="{BB962C8B-B14F-4D97-AF65-F5344CB8AC3E}">
        <p14:creationId xmlns:p14="http://schemas.microsoft.com/office/powerpoint/2010/main" val="1228399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954E32A-327F-AF4B-8E1F-209FBF93D26D}" type="slidenum">
              <a:rPr lang="nl-NL" smtClean="0"/>
              <a:t>6</a:t>
            </a:fld>
            <a:endParaRPr lang="nl-NL"/>
          </a:p>
        </p:txBody>
      </p:sp>
    </p:spTree>
    <p:extLst>
      <p:ext uri="{BB962C8B-B14F-4D97-AF65-F5344CB8AC3E}">
        <p14:creationId xmlns:p14="http://schemas.microsoft.com/office/powerpoint/2010/main" val="2375763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lvl="1" indent="0">
              <a:buNone/>
            </a:pPr>
            <a:endParaRPr lang="nl-NL" dirty="0"/>
          </a:p>
        </p:txBody>
      </p:sp>
      <p:sp>
        <p:nvSpPr>
          <p:cNvPr id="4" name="Tijdelijke aanduiding voor dianummer 3"/>
          <p:cNvSpPr>
            <a:spLocks noGrp="1"/>
          </p:cNvSpPr>
          <p:nvPr>
            <p:ph type="sldNum" sz="quarter" idx="5"/>
          </p:nvPr>
        </p:nvSpPr>
        <p:spPr/>
        <p:txBody>
          <a:bodyPr/>
          <a:lstStyle/>
          <a:p>
            <a:fld id="{8954E32A-327F-AF4B-8E1F-209FBF93D26D}" type="slidenum">
              <a:rPr lang="nl-NL" smtClean="0"/>
              <a:t>9</a:t>
            </a:fld>
            <a:endParaRPr lang="nl-NL"/>
          </a:p>
        </p:txBody>
      </p:sp>
    </p:spTree>
    <p:extLst>
      <p:ext uri="{BB962C8B-B14F-4D97-AF65-F5344CB8AC3E}">
        <p14:creationId xmlns:p14="http://schemas.microsoft.com/office/powerpoint/2010/main" val="3103591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954E32A-327F-AF4B-8E1F-209FBF93D26D}" type="slidenum">
              <a:rPr lang="nl-NL" smtClean="0"/>
              <a:t>10</a:t>
            </a:fld>
            <a:endParaRPr lang="nl-NL"/>
          </a:p>
        </p:txBody>
      </p:sp>
    </p:spTree>
    <p:extLst>
      <p:ext uri="{BB962C8B-B14F-4D97-AF65-F5344CB8AC3E}">
        <p14:creationId xmlns:p14="http://schemas.microsoft.com/office/powerpoint/2010/main" val="2498967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8954E32A-327F-AF4B-8E1F-209FBF93D26D}" type="slidenum">
              <a:rPr lang="nl-NL" smtClean="0"/>
              <a:t>12</a:t>
            </a:fld>
            <a:endParaRPr lang="nl-NL"/>
          </a:p>
        </p:txBody>
      </p:sp>
    </p:spTree>
    <p:extLst>
      <p:ext uri="{BB962C8B-B14F-4D97-AF65-F5344CB8AC3E}">
        <p14:creationId xmlns:p14="http://schemas.microsoft.com/office/powerpoint/2010/main" val="1130405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Rechthoek 6"/>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10" name="Rechthoek 9"/>
          <p:cNvSpPr/>
          <p:nvPr userDrawn="1"/>
        </p:nvSpPr>
        <p:spPr>
          <a:xfrm>
            <a:off x="468000" y="828000"/>
            <a:ext cx="11724000" cy="5165618"/>
          </a:xfrm>
          <a:prstGeom prst="rect">
            <a:avLst/>
          </a:prstGeom>
          <a:solidFill>
            <a:srgbClr val="DC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ctrTitle" hasCustomPrompt="1"/>
          </p:nvPr>
        </p:nvSpPr>
        <p:spPr>
          <a:xfrm>
            <a:off x="1045028" y="2202871"/>
            <a:ext cx="6039651" cy="2080971"/>
          </a:xfrm>
        </p:spPr>
        <p:txBody>
          <a:bodyPr anchor="ctr" anchorCtr="0"/>
          <a:lstStyle>
            <a:lvl1pPr algn="l">
              <a:defRPr sz="6000" b="1" i="0" baseline="0">
                <a:solidFill>
                  <a:srgbClr val="29466E"/>
                </a:solidFill>
              </a:defRPr>
            </a:lvl1pPr>
          </a:lstStyle>
          <a:p>
            <a:r>
              <a:rPr lang="nl-NL" dirty="0"/>
              <a:t>Titelstijl van model bewerken</a:t>
            </a:r>
          </a:p>
        </p:txBody>
      </p:sp>
      <p:sp>
        <p:nvSpPr>
          <p:cNvPr id="3" name="Ondertitel 2"/>
          <p:cNvSpPr>
            <a:spLocks noGrp="1"/>
          </p:cNvSpPr>
          <p:nvPr>
            <p:ph type="subTitle" idx="1" hasCustomPrompt="1"/>
          </p:nvPr>
        </p:nvSpPr>
        <p:spPr>
          <a:xfrm>
            <a:off x="1045028" y="4404866"/>
            <a:ext cx="6039651" cy="1260765"/>
          </a:xfrm>
        </p:spPr>
        <p:txBody>
          <a:bodyPr lIns="0" tIns="0" rIns="0" bIns="0"/>
          <a:lstStyle>
            <a:lvl1pPr marL="0" indent="0" algn="l">
              <a:buNone/>
              <a:defRPr sz="2400" baseline="0">
                <a:solidFill>
                  <a:srgbClr val="29466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pic>
        <p:nvPicPr>
          <p:cNvPr id="5" name="Afbeelding 4">
            <a:extLst>
              <a:ext uri="{FF2B5EF4-FFF2-40B4-BE49-F238E27FC236}">
                <a16:creationId xmlns:a16="http://schemas.microsoft.com/office/drawing/2014/main" id="{2C13346F-843F-5B43-9D54-BB22269BB0DC}"/>
              </a:ext>
            </a:extLst>
          </p:cNvPr>
          <p:cNvPicPr>
            <a:picLocks noChangeAspect="1"/>
          </p:cNvPicPr>
          <p:nvPr userDrawn="1"/>
        </p:nvPicPr>
        <p:blipFill>
          <a:blip r:embed="rId2"/>
          <a:stretch>
            <a:fillRect/>
          </a:stretch>
        </p:blipFill>
        <p:spPr>
          <a:xfrm>
            <a:off x="0" y="432000"/>
            <a:ext cx="2697676" cy="1655999"/>
          </a:xfrm>
          <a:prstGeom prst="rect">
            <a:avLst/>
          </a:prstGeom>
        </p:spPr>
      </p:pic>
      <p:pic>
        <p:nvPicPr>
          <p:cNvPr id="20" name="Afbeelding 19">
            <a:extLst>
              <a:ext uri="{FF2B5EF4-FFF2-40B4-BE49-F238E27FC236}">
                <a16:creationId xmlns:a16="http://schemas.microsoft.com/office/drawing/2014/main" id="{664ADA0D-0158-A741-9180-CD65C4E78E0C}"/>
              </a:ext>
            </a:extLst>
          </p:cNvPr>
          <p:cNvPicPr>
            <a:picLocks noChangeAspect="1"/>
          </p:cNvPicPr>
          <p:nvPr userDrawn="1"/>
        </p:nvPicPr>
        <p:blipFill rotWithShape="1">
          <a:blip r:embed="rId3"/>
          <a:srcRect l="-1" r="12455" b="2898"/>
          <a:stretch/>
        </p:blipFill>
        <p:spPr>
          <a:xfrm>
            <a:off x="7508545" y="2202872"/>
            <a:ext cx="4680000" cy="3456000"/>
          </a:xfrm>
          <a:prstGeom prst="rect">
            <a:avLst/>
          </a:prstGeom>
        </p:spPr>
      </p:pic>
      <p:pic>
        <p:nvPicPr>
          <p:cNvPr id="8" name="Afbeelding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20069" y="6210082"/>
            <a:ext cx="5458239" cy="429569"/>
          </a:xfrm>
          <a:prstGeom prst="rect">
            <a:avLst/>
          </a:prstGeom>
        </p:spPr>
      </p:pic>
    </p:spTree>
    <p:extLst>
      <p:ext uri="{BB962C8B-B14F-4D97-AF65-F5344CB8AC3E}">
        <p14:creationId xmlns:p14="http://schemas.microsoft.com/office/powerpoint/2010/main" val="1128617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AF97E33C-75DC-7E49-B312-A7C7BAC52E9D}" type="datetime1">
              <a:rPr lang="nl-BE" smtClean="0"/>
              <a:t>22/12/2021</a:t>
            </a:fld>
            <a:endParaRPr lang="nl-NL"/>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Tree>
    <p:extLst>
      <p:ext uri="{BB962C8B-B14F-4D97-AF65-F5344CB8AC3E}">
        <p14:creationId xmlns:p14="http://schemas.microsoft.com/office/powerpoint/2010/main" val="210218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862200" y="1137600"/>
            <a:ext cx="11041200" cy="1112675"/>
          </a:xfrm>
        </p:spPr>
        <p:txBody>
          <a:bodyPr/>
          <a:lstStyle/>
          <a:p>
            <a:r>
              <a:rPr lang="nl-NL"/>
              <a:t>Titelstijl van model bewerken</a:t>
            </a:r>
          </a:p>
        </p:txBody>
      </p:sp>
      <p:sp>
        <p:nvSpPr>
          <p:cNvPr id="3" name="Tijdelijke aanduiding voor inhoud 2"/>
          <p:cNvSpPr>
            <a:spLocks noGrp="1"/>
          </p:cNvSpPr>
          <p:nvPr>
            <p:ph idx="1"/>
          </p:nvPr>
        </p:nvSpPr>
        <p:spPr>
          <a:xfrm>
            <a:off x="864000" y="2454964"/>
            <a:ext cx="11041200" cy="3319597"/>
          </a:xfrm>
        </p:spPr>
        <p:txBody>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AF97E33C-75DC-7E49-B312-A7C7BAC52E9D}" type="datetime1">
              <a:rPr lang="nl-BE" smtClean="0"/>
              <a:t>22/12/2021</a:t>
            </a:fld>
            <a:endParaRPr lang="nl-NL"/>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pic>
        <p:nvPicPr>
          <p:cNvPr id="7" name="Afbeelding 6">
            <a:extLst>
              <a:ext uri="{FF2B5EF4-FFF2-40B4-BE49-F238E27FC236}">
                <a16:creationId xmlns:a16="http://schemas.microsoft.com/office/drawing/2014/main" id="{915B94B5-03DC-9441-BC26-9BA98238AD18}"/>
              </a:ext>
            </a:extLst>
          </p:cNvPr>
          <p:cNvPicPr>
            <a:picLocks noChangeAspect="1"/>
          </p:cNvPicPr>
          <p:nvPr userDrawn="1"/>
        </p:nvPicPr>
        <p:blipFill>
          <a:blip r:embed="rId2"/>
          <a:stretch>
            <a:fillRect/>
          </a:stretch>
        </p:blipFill>
        <p:spPr>
          <a:xfrm>
            <a:off x="244695" y="295417"/>
            <a:ext cx="1132892" cy="55385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3_Sectiekop">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DDC37E2B-0980-1841-8368-27A43ECA7F80}"/>
              </a:ext>
            </a:extLst>
          </p:cNvPr>
          <p:cNvSpPr/>
          <p:nvPr userDrawn="1"/>
        </p:nvSpPr>
        <p:spPr>
          <a:xfrm>
            <a:off x="-1200" y="-7798"/>
            <a:ext cx="12193200" cy="6865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sp>
        <p:nvSpPr>
          <p:cNvPr id="9" name="Rechthoek 8"/>
          <p:cNvSpPr/>
          <p:nvPr userDrawn="1"/>
        </p:nvSpPr>
        <p:spPr>
          <a:xfrm>
            <a:off x="468000" y="828000"/>
            <a:ext cx="11724000" cy="4837965"/>
          </a:xfrm>
          <a:prstGeom prst="rect">
            <a:avLst/>
          </a:prstGeom>
          <a:solidFill>
            <a:srgbClr val="DC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hasCustomPrompt="1"/>
          </p:nvPr>
        </p:nvSpPr>
        <p:spPr>
          <a:xfrm>
            <a:off x="864000" y="1544323"/>
            <a:ext cx="10322984" cy="2386800"/>
          </a:xfrm>
        </p:spPr>
        <p:txBody>
          <a:bodyPr anchor="b"/>
          <a:lstStyle>
            <a:lvl1pPr>
              <a:defRPr sz="6000" b="1" i="0" baseline="0">
                <a:solidFill>
                  <a:srgbClr val="5DBDB1"/>
                </a:solidFill>
              </a:defRPr>
            </a:lvl1pPr>
          </a:lstStyle>
          <a:p>
            <a:r>
              <a:rPr lang="nl-NL" dirty="0"/>
              <a:t>Titelstijl van model bewerken</a:t>
            </a:r>
          </a:p>
        </p:txBody>
      </p:sp>
      <p:sp>
        <p:nvSpPr>
          <p:cNvPr id="3" name="Tijdelijke aanduiding voor tekst 2"/>
          <p:cNvSpPr>
            <a:spLocks noGrp="1"/>
          </p:cNvSpPr>
          <p:nvPr>
            <p:ph type="body" idx="1" hasCustomPrompt="1"/>
          </p:nvPr>
        </p:nvSpPr>
        <p:spPr>
          <a:xfrm>
            <a:off x="864000" y="4078878"/>
            <a:ext cx="10322984" cy="551526"/>
          </a:xfrm>
          <a:noFill/>
        </p:spPr>
        <p:txBody>
          <a:bodyPr lIns="144000" tIns="0" rIns="0" bIns="0" anchor="ctr" anchorCtr="0"/>
          <a:lstStyle>
            <a:lvl1pPr marL="0" indent="0">
              <a:buNone/>
              <a:defRPr sz="2400" baseline="0">
                <a:solidFill>
                  <a:srgbClr val="29466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 om de tekststijl van het model te bewerken</a:t>
            </a:r>
          </a:p>
        </p:txBody>
      </p:sp>
      <p:sp>
        <p:nvSpPr>
          <p:cNvPr id="4" name="Tijdelijke aanduiding voor datum 3"/>
          <p:cNvSpPr>
            <a:spLocks noGrp="1"/>
          </p:cNvSpPr>
          <p:nvPr>
            <p:ph type="dt" sz="half" idx="10"/>
          </p:nvPr>
        </p:nvSpPr>
        <p:spPr>
          <a:xfrm>
            <a:off x="1414529" y="6210000"/>
            <a:ext cx="720000" cy="648000"/>
          </a:xfrm>
        </p:spPr>
        <p:txBody>
          <a:bodyPr/>
          <a:lstStyle/>
          <a:p>
            <a:fld id="{721231D2-E6D1-4E49-B9B6-411602123686}" type="datetime1">
              <a:rPr lang="nl-BE" smtClean="0"/>
              <a:t>22/12/2021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a:xfrm>
            <a:off x="468000" y="6210000"/>
            <a:ext cx="573601" cy="648000"/>
          </a:xfrm>
        </p:spPr>
        <p:txBody>
          <a:bodyPr/>
          <a:lstStyle/>
          <a:p>
            <a:fld id="{0A297500-7527-634B-90F4-69D0994C32B4}" type="slidenum">
              <a:rPr lang="nl-NL" smtClean="0"/>
              <a:t>‹#›</a:t>
            </a:fld>
            <a:endParaRPr lang="nl-NL"/>
          </a:p>
        </p:txBody>
      </p:sp>
      <p:sp>
        <p:nvSpPr>
          <p:cNvPr id="11" name="Parallellogram 1"/>
          <p:cNvSpPr/>
          <p:nvPr userDrawn="1"/>
        </p:nvSpPr>
        <p:spPr>
          <a:xfrm>
            <a:off x="467257" y="5665966"/>
            <a:ext cx="6375692" cy="395605"/>
          </a:xfrm>
          <a:custGeom>
            <a:avLst/>
            <a:gdLst>
              <a:gd name="connsiteX0" fmla="*/ 0 w 4343400"/>
              <a:gd name="connsiteY0" fmla="*/ 457200 h 457200"/>
              <a:gd name="connsiteX1" fmla="*/ 114300 w 4343400"/>
              <a:gd name="connsiteY1" fmla="*/ 0 h 457200"/>
              <a:gd name="connsiteX2" fmla="*/ 4343400 w 4343400"/>
              <a:gd name="connsiteY2" fmla="*/ 0 h 457200"/>
              <a:gd name="connsiteX3" fmla="*/ 4229100 w 4343400"/>
              <a:gd name="connsiteY3" fmla="*/ 457200 h 457200"/>
              <a:gd name="connsiteX4" fmla="*/ 0 w 4343400"/>
              <a:gd name="connsiteY4" fmla="*/ 457200 h 457200"/>
              <a:gd name="connsiteX0" fmla="*/ 0 w 4686935"/>
              <a:gd name="connsiteY0" fmla="*/ 457200 h 457200"/>
              <a:gd name="connsiteX1" fmla="*/ 114300 w 4686935"/>
              <a:gd name="connsiteY1" fmla="*/ 0 h 457200"/>
              <a:gd name="connsiteX2" fmla="*/ 4686935 w 4686935"/>
              <a:gd name="connsiteY2" fmla="*/ 2540 h 457200"/>
              <a:gd name="connsiteX3" fmla="*/ 4229100 w 4686935"/>
              <a:gd name="connsiteY3" fmla="*/ 457200 h 457200"/>
              <a:gd name="connsiteX4" fmla="*/ 0 w 4686935"/>
              <a:gd name="connsiteY4" fmla="*/ 457200 h 457200"/>
              <a:gd name="connsiteX0" fmla="*/ 0 w 4686935"/>
              <a:gd name="connsiteY0" fmla="*/ 454660 h 454660"/>
              <a:gd name="connsiteX1" fmla="*/ 635 w 4686935"/>
              <a:gd name="connsiteY1" fmla="*/ 0 h 454660"/>
              <a:gd name="connsiteX2" fmla="*/ 4686935 w 4686935"/>
              <a:gd name="connsiteY2" fmla="*/ 0 h 454660"/>
              <a:gd name="connsiteX3" fmla="*/ 4229100 w 4686935"/>
              <a:gd name="connsiteY3" fmla="*/ 454660 h 454660"/>
              <a:gd name="connsiteX4" fmla="*/ 0 w 4686935"/>
              <a:gd name="connsiteY4" fmla="*/ 454660 h 454660"/>
              <a:gd name="connsiteX0" fmla="*/ 1688122 w 6375057"/>
              <a:gd name="connsiteY0" fmla="*/ 454660 h 454660"/>
              <a:gd name="connsiteX1" fmla="*/ 0 w 6375057"/>
              <a:gd name="connsiteY1" fmla="*/ 0 h 454660"/>
              <a:gd name="connsiteX2" fmla="*/ 6375057 w 6375057"/>
              <a:gd name="connsiteY2" fmla="*/ 0 h 454660"/>
              <a:gd name="connsiteX3" fmla="*/ 5917222 w 6375057"/>
              <a:gd name="connsiteY3" fmla="*/ 454660 h 454660"/>
              <a:gd name="connsiteX4" fmla="*/ 1688122 w 6375057"/>
              <a:gd name="connsiteY4" fmla="*/ 454660 h 454660"/>
              <a:gd name="connsiteX0" fmla="*/ 0 w 6375692"/>
              <a:gd name="connsiteY0" fmla="*/ 454660 h 454660"/>
              <a:gd name="connsiteX1" fmla="*/ 635 w 6375692"/>
              <a:gd name="connsiteY1" fmla="*/ 0 h 454660"/>
              <a:gd name="connsiteX2" fmla="*/ 6375692 w 6375692"/>
              <a:gd name="connsiteY2" fmla="*/ 0 h 454660"/>
              <a:gd name="connsiteX3" fmla="*/ 5917857 w 6375692"/>
              <a:gd name="connsiteY3" fmla="*/ 454660 h 454660"/>
              <a:gd name="connsiteX4" fmla="*/ 0 w 6375692"/>
              <a:gd name="connsiteY4" fmla="*/ 454660 h 454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692" h="454660">
                <a:moveTo>
                  <a:pt x="0" y="454660"/>
                </a:moveTo>
                <a:cubicBezTo>
                  <a:pt x="212" y="303107"/>
                  <a:pt x="423" y="151553"/>
                  <a:pt x="635" y="0"/>
                </a:cubicBezTo>
                <a:lnTo>
                  <a:pt x="6375692" y="0"/>
                </a:lnTo>
                <a:lnTo>
                  <a:pt x="5917857" y="454660"/>
                </a:lnTo>
                <a:lnTo>
                  <a:pt x="0" y="454660"/>
                </a:lnTo>
                <a:close/>
              </a:path>
            </a:pathLst>
          </a:custGeom>
          <a:solidFill>
            <a:srgbClr val="63B7B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12" name="Parallellogram 1"/>
          <p:cNvSpPr/>
          <p:nvPr userDrawn="1"/>
        </p:nvSpPr>
        <p:spPr>
          <a:xfrm rot="10800000">
            <a:off x="6500049" y="5665966"/>
            <a:ext cx="5683713" cy="395605"/>
          </a:xfrm>
          <a:custGeom>
            <a:avLst/>
            <a:gdLst>
              <a:gd name="connsiteX0" fmla="*/ 0 w 4343400"/>
              <a:gd name="connsiteY0" fmla="*/ 457200 h 457200"/>
              <a:gd name="connsiteX1" fmla="*/ 114300 w 4343400"/>
              <a:gd name="connsiteY1" fmla="*/ 0 h 457200"/>
              <a:gd name="connsiteX2" fmla="*/ 4343400 w 4343400"/>
              <a:gd name="connsiteY2" fmla="*/ 0 h 457200"/>
              <a:gd name="connsiteX3" fmla="*/ 4229100 w 4343400"/>
              <a:gd name="connsiteY3" fmla="*/ 457200 h 457200"/>
              <a:gd name="connsiteX4" fmla="*/ 0 w 4343400"/>
              <a:gd name="connsiteY4" fmla="*/ 457200 h 457200"/>
              <a:gd name="connsiteX0" fmla="*/ 0 w 4686935"/>
              <a:gd name="connsiteY0" fmla="*/ 457200 h 457200"/>
              <a:gd name="connsiteX1" fmla="*/ 114300 w 4686935"/>
              <a:gd name="connsiteY1" fmla="*/ 0 h 457200"/>
              <a:gd name="connsiteX2" fmla="*/ 4686935 w 4686935"/>
              <a:gd name="connsiteY2" fmla="*/ 2540 h 457200"/>
              <a:gd name="connsiteX3" fmla="*/ 4229100 w 4686935"/>
              <a:gd name="connsiteY3" fmla="*/ 457200 h 457200"/>
              <a:gd name="connsiteX4" fmla="*/ 0 w 4686935"/>
              <a:gd name="connsiteY4" fmla="*/ 457200 h 457200"/>
              <a:gd name="connsiteX0" fmla="*/ 0 w 4686935"/>
              <a:gd name="connsiteY0" fmla="*/ 454660 h 454660"/>
              <a:gd name="connsiteX1" fmla="*/ 635 w 4686935"/>
              <a:gd name="connsiteY1" fmla="*/ 0 h 454660"/>
              <a:gd name="connsiteX2" fmla="*/ 4686935 w 4686935"/>
              <a:gd name="connsiteY2" fmla="*/ 0 h 454660"/>
              <a:gd name="connsiteX3" fmla="*/ 4229100 w 4686935"/>
              <a:gd name="connsiteY3" fmla="*/ 454660 h 454660"/>
              <a:gd name="connsiteX4" fmla="*/ 0 w 4686935"/>
              <a:gd name="connsiteY4" fmla="*/ 454660 h 454660"/>
              <a:gd name="connsiteX0" fmla="*/ 0 w 5683713"/>
              <a:gd name="connsiteY0" fmla="*/ 454660 h 454660"/>
              <a:gd name="connsiteX1" fmla="*/ 997413 w 5683713"/>
              <a:gd name="connsiteY1" fmla="*/ 0 h 454660"/>
              <a:gd name="connsiteX2" fmla="*/ 5683713 w 5683713"/>
              <a:gd name="connsiteY2" fmla="*/ 0 h 454660"/>
              <a:gd name="connsiteX3" fmla="*/ 5225878 w 5683713"/>
              <a:gd name="connsiteY3" fmla="*/ 454660 h 454660"/>
              <a:gd name="connsiteX4" fmla="*/ 0 w 5683713"/>
              <a:gd name="connsiteY4" fmla="*/ 454660 h 454660"/>
              <a:gd name="connsiteX0" fmla="*/ 24080 w 5707793"/>
              <a:gd name="connsiteY0" fmla="*/ 454660 h 454660"/>
              <a:gd name="connsiteX1" fmla="*/ 1 w 5707793"/>
              <a:gd name="connsiteY1" fmla="*/ 0 h 454660"/>
              <a:gd name="connsiteX2" fmla="*/ 5707793 w 5707793"/>
              <a:gd name="connsiteY2" fmla="*/ 0 h 454660"/>
              <a:gd name="connsiteX3" fmla="*/ 5249958 w 5707793"/>
              <a:gd name="connsiteY3" fmla="*/ 454660 h 454660"/>
              <a:gd name="connsiteX4" fmla="*/ 24080 w 5707793"/>
              <a:gd name="connsiteY4" fmla="*/ 454660 h 454660"/>
              <a:gd name="connsiteX0" fmla="*/ 0 w 5683713"/>
              <a:gd name="connsiteY0" fmla="*/ 454660 h 454660"/>
              <a:gd name="connsiteX1" fmla="*/ 635 w 5683713"/>
              <a:gd name="connsiteY1" fmla="*/ 0 h 454660"/>
              <a:gd name="connsiteX2" fmla="*/ 5683713 w 5683713"/>
              <a:gd name="connsiteY2" fmla="*/ 0 h 454660"/>
              <a:gd name="connsiteX3" fmla="*/ 5225878 w 5683713"/>
              <a:gd name="connsiteY3" fmla="*/ 454660 h 454660"/>
              <a:gd name="connsiteX4" fmla="*/ 0 w 5683713"/>
              <a:gd name="connsiteY4" fmla="*/ 454660 h 454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3713" h="454660">
                <a:moveTo>
                  <a:pt x="0" y="454660"/>
                </a:moveTo>
                <a:cubicBezTo>
                  <a:pt x="212" y="303107"/>
                  <a:pt x="423" y="151553"/>
                  <a:pt x="635" y="0"/>
                </a:cubicBezTo>
                <a:lnTo>
                  <a:pt x="5683713" y="0"/>
                </a:lnTo>
                <a:lnTo>
                  <a:pt x="5225878" y="454660"/>
                </a:lnTo>
                <a:lnTo>
                  <a:pt x="0" y="454660"/>
                </a:lnTo>
                <a:close/>
              </a:path>
            </a:pathLst>
          </a:custGeom>
          <a:solidFill>
            <a:srgbClr val="29466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878399" y="1800000"/>
            <a:ext cx="10738800" cy="2386800"/>
          </a:xfrm>
        </p:spPr>
        <p:txBody>
          <a:bodyPr anchor="b"/>
          <a:lstStyle>
            <a:lvl1pPr>
              <a:defRPr sz="6000"/>
            </a:lvl1pPr>
          </a:lstStyle>
          <a:p>
            <a:r>
              <a:rPr lang="nl-NL"/>
              <a:t>Titelstijl van model bewerken</a:t>
            </a:r>
          </a:p>
        </p:txBody>
      </p:sp>
      <p:sp>
        <p:nvSpPr>
          <p:cNvPr id="3" name="Tijdelijke aanduiding voor tekst 2"/>
          <p:cNvSpPr>
            <a:spLocks noGrp="1"/>
          </p:cNvSpPr>
          <p:nvPr>
            <p:ph type="body" idx="1" hasCustomPrompt="1"/>
          </p:nvPr>
        </p:nvSpPr>
        <p:spPr>
          <a:xfrm>
            <a:off x="878399" y="4359600"/>
            <a:ext cx="10738800" cy="1501200"/>
          </a:xfrm>
        </p:spPr>
        <p:txBody>
          <a:bodyPr lIns="0" tIns="0" rIns="0" bIns="0"/>
          <a:lstStyle>
            <a:lvl1pPr marL="0" indent="0">
              <a:buNone/>
              <a:defRPr sz="2400" baseline="0">
                <a:solidFill>
                  <a:srgbClr val="29466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 om de tekststijl van het model te bewerken</a:t>
            </a:r>
          </a:p>
        </p:txBody>
      </p:sp>
      <p:sp>
        <p:nvSpPr>
          <p:cNvPr id="4" name="Tijdelijke aanduiding voor datum 3"/>
          <p:cNvSpPr>
            <a:spLocks noGrp="1"/>
          </p:cNvSpPr>
          <p:nvPr>
            <p:ph type="dt" sz="half" idx="10"/>
          </p:nvPr>
        </p:nvSpPr>
        <p:spPr/>
        <p:txBody>
          <a:bodyPr/>
          <a:lstStyle/>
          <a:p>
            <a:fld id="{8C34E395-81B2-1743-A005-4336D9E0FF51}" type="datetime1">
              <a:rPr lang="nl-BE" smtClean="0"/>
              <a:t>22/12/2021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ekop">
    <p:spTree>
      <p:nvGrpSpPr>
        <p:cNvPr id="1" name=""/>
        <p:cNvGrpSpPr/>
        <p:nvPr/>
      </p:nvGrpSpPr>
      <p:grpSpPr>
        <a:xfrm>
          <a:off x="0" y="0"/>
          <a:ext cx="0" cy="0"/>
          <a:chOff x="0" y="0"/>
          <a:chExt cx="0" cy="0"/>
        </a:xfrm>
      </p:grpSpPr>
      <p:sp>
        <p:nvSpPr>
          <p:cNvPr id="2" name="Titel 1"/>
          <p:cNvSpPr>
            <a:spLocks noGrp="1"/>
          </p:cNvSpPr>
          <p:nvPr>
            <p:ph type="title"/>
          </p:nvPr>
        </p:nvSpPr>
        <p:spPr>
          <a:xfrm>
            <a:off x="3956400" y="2509200"/>
            <a:ext cx="4280400" cy="1188000"/>
          </a:xfrm>
        </p:spPr>
        <p:txBody>
          <a:bodyPr anchor="ctr" anchorCtr="0">
            <a:noAutofit/>
          </a:bodyPr>
          <a:lstStyle>
            <a:lvl1pPr algn="ctr">
              <a:defRPr sz="8000" baseline="0">
                <a:solidFill>
                  <a:srgbClr val="2F4D5D"/>
                </a:solidFill>
              </a:defRPr>
            </a:lvl1pPr>
          </a:lstStyle>
          <a:p>
            <a:r>
              <a:rPr lang="nl-NL" dirty="0"/>
              <a:t>Titelstijl van model bewerken</a:t>
            </a:r>
          </a:p>
        </p:txBody>
      </p:sp>
      <p:sp>
        <p:nvSpPr>
          <p:cNvPr id="4" name="Tijdelijke aanduiding voor datum 3"/>
          <p:cNvSpPr>
            <a:spLocks noGrp="1"/>
          </p:cNvSpPr>
          <p:nvPr>
            <p:ph type="dt" sz="half" idx="10"/>
          </p:nvPr>
        </p:nvSpPr>
        <p:spPr/>
        <p:txBody>
          <a:bodyPr/>
          <a:lstStyle/>
          <a:p>
            <a:fld id="{C2622E08-8849-2D48-971F-8C1744C7EA18}" type="datetime1">
              <a:rPr lang="nl-BE" smtClean="0"/>
              <a:t>22/12/2021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a:xfrm>
            <a:off x="244800" y="6210000"/>
            <a:ext cx="573601" cy="648000"/>
          </a:xfrm>
        </p:spPr>
        <p:txBody>
          <a:bodyPr/>
          <a:lstStyle/>
          <a:p>
            <a:fld id="{0A297500-7527-634B-90F4-69D0994C32B4}" type="slidenum">
              <a:rPr lang="nl-NL" smtClean="0"/>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862200" y="1139328"/>
            <a:ext cx="11041200" cy="818946"/>
          </a:xfrm>
        </p:spPr>
        <p:txBody>
          <a:bodyPr/>
          <a:lstStyle/>
          <a:p>
            <a:r>
              <a:rPr lang="nl-NL"/>
              <a:t>Titelstijl van model bewerken</a:t>
            </a:r>
          </a:p>
        </p:txBody>
      </p:sp>
      <p:sp>
        <p:nvSpPr>
          <p:cNvPr id="3" name="Tijdelijke aanduiding voor inhoud 2"/>
          <p:cNvSpPr>
            <a:spLocks noGrp="1"/>
          </p:cNvSpPr>
          <p:nvPr>
            <p:ph sz="half" idx="1"/>
          </p:nvPr>
        </p:nvSpPr>
        <p:spPr>
          <a:xfrm>
            <a:off x="864000" y="2103929"/>
            <a:ext cx="5181600" cy="4073034"/>
          </a:xfrm>
        </p:spPr>
        <p:txBody>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721800" y="2103929"/>
            <a:ext cx="5181600" cy="4073034"/>
          </a:xfrm>
        </p:spPr>
        <p:txBody>
          <a:bodyPr/>
          <a:lstStyle/>
          <a:p>
            <a:pPr lvl="0"/>
            <a:r>
              <a:rPr lang="nl-NL"/>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p>
            <a:fld id="{1AD058C2-2AD3-D14E-872B-A39123329740}" type="datetime1">
              <a:rPr lang="nl-BE" smtClean="0"/>
              <a:t>22/12/2021</a:t>
            </a:fld>
            <a:endParaRPr lang="nl-NL"/>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a:xfrm>
            <a:off x="244800" y="6219939"/>
            <a:ext cx="573601" cy="648000"/>
          </a:xfrm>
        </p:spPr>
        <p:txBody>
          <a:bodyPr/>
          <a:lstStyle/>
          <a:p>
            <a:fld id="{0A297500-7527-634B-90F4-69D0994C32B4}" type="slidenum">
              <a:rPr lang="nl-NL" smtClean="0"/>
              <a:t>‹#›</a:t>
            </a:fld>
            <a:endParaRPr lang="nl-NL" dirty="0"/>
          </a:p>
        </p:txBody>
      </p:sp>
    </p:spTree>
    <p:extLst>
      <p:ext uri="{BB962C8B-B14F-4D97-AF65-F5344CB8AC3E}">
        <p14:creationId xmlns:p14="http://schemas.microsoft.com/office/powerpoint/2010/main" val="1859589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64000" y="1137600"/>
            <a:ext cx="11041200" cy="648000"/>
          </a:xfrm>
        </p:spPr>
        <p:txBody>
          <a:bodyPr/>
          <a:lstStyle/>
          <a:p>
            <a:r>
              <a:rPr lang="nl-NL" dirty="0"/>
              <a:t>Titelstijl van model bewerken</a:t>
            </a:r>
          </a:p>
        </p:txBody>
      </p:sp>
      <p:sp>
        <p:nvSpPr>
          <p:cNvPr id="3" name="Tijdelijke aanduiding voor tekst 2"/>
          <p:cNvSpPr>
            <a:spLocks noGrp="1"/>
          </p:cNvSpPr>
          <p:nvPr>
            <p:ph type="body" idx="1"/>
          </p:nvPr>
        </p:nvSpPr>
        <p:spPr>
          <a:xfrm>
            <a:off x="864000" y="181348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tekststijl van het model te bewerken</a:t>
            </a:r>
          </a:p>
        </p:txBody>
      </p:sp>
      <p:sp>
        <p:nvSpPr>
          <p:cNvPr id="4" name="Tijdelijke aanduiding voor inhoud 3"/>
          <p:cNvSpPr>
            <a:spLocks noGrp="1"/>
          </p:cNvSpPr>
          <p:nvPr>
            <p:ph sz="half" idx="2"/>
          </p:nvPr>
        </p:nvSpPr>
        <p:spPr>
          <a:xfrm>
            <a:off x="864000" y="2735765"/>
            <a:ext cx="5157787" cy="3179513"/>
          </a:xfrm>
        </p:spPr>
        <p:txBody>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p:nvPr>
        </p:nvSpPr>
        <p:spPr>
          <a:xfrm>
            <a:off x="6722012" y="181348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722012" y="2756759"/>
            <a:ext cx="5183188" cy="3158519"/>
          </a:xfrm>
        </p:spPr>
        <p:txBody>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datum 6"/>
          <p:cNvSpPr>
            <a:spLocks noGrp="1"/>
          </p:cNvSpPr>
          <p:nvPr>
            <p:ph type="dt" sz="half" idx="10"/>
          </p:nvPr>
        </p:nvSpPr>
        <p:spPr/>
        <p:txBody>
          <a:bodyPr/>
          <a:lstStyle/>
          <a:p>
            <a:fld id="{1CCE27B1-F875-C747-A540-CA8158834A1F}" type="datetime1">
              <a:rPr lang="nl-BE" smtClean="0"/>
              <a:t>22/12/2021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0A297500-7527-634B-90F4-69D0994C32B4}" type="slidenum">
              <a:rPr lang="nl-NL" smtClean="0"/>
              <a:t>‹#›</a:t>
            </a:fld>
            <a:endParaRPr lang="nl-NL"/>
          </a:p>
        </p:txBody>
      </p:sp>
    </p:spTree>
    <p:extLst>
      <p:ext uri="{BB962C8B-B14F-4D97-AF65-F5344CB8AC3E}">
        <p14:creationId xmlns:p14="http://schemas.microsoft.com/office/powerpoint/2010/main" val="1784001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55814EC5-5CEF-9547-81C0-489338086A81}" type="datetime1">
              <a:rPr lang="nl-BE" smtClean="0"/>
              <a:t>22/12/2021</a:t>
            </a:fld>
            <a:endParaRPr lang="nl-NL"/>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0A297500-7527-634B-90F4-69D0994C32B4}" type="slidenum">
              <a:rPr lang="nl-NL" smtClean="0"/>
              <a:t>‹#›</a:t>
            </a:fld>
            <a:endParaRPr lang="nl-NL" dirty="0"/>
          </a:p>
        </p:txBody>
      </p:sp>
    </p:spTree>
    <p:extLst>
      <p:ext uri="{BB962C8B-B14F-4D97-AF65-F5344CB8AC3E}">
        <p14:creationId xmlns:p14="http://schemas.microsoft.com/office/powerpoint/2010/main" val="546631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Parallellogram 1"/>
          <p:cNvSpPr/>
          <p:nvPr userDrawn="1"/>
        </p:nvSpPr>
        <p:spPr>
          <a:xfrm>
            <a:off x="-861" y="6332092"/>
            <a:ext cx="6852048" cy="403556"/>
          </a:xfrm>
          <a:custGeom>
            <a:avLst/>
            <a:gdLst>
              <a:gd name="connsiteX0" fmla="*/ 0 w 4343400"/>
              <a:gd name="connsiteY0" fmla="*/ 457200 h 457200"/>
              <a:gd name="connsiteX1" fmla="*/ 114300 w 4343400"/>
              <a:gd name="connsiteY1" fmla="*/ 0 h 457200"/>
              <a:gd name="connsiteX2" fmla="*/ 4343400 w 4343400"/>
              <a:gd name="connsiteY2" fmla="*/ 0 h 457200"/>
              <a:gd name="connsiteX3" fmla="*/ 4229100 w 4343400"/>
              <a:gd name="connsiteY3" fmla="*/ 457200 h 457200"/>
              <a:gd name="connsiteX4" fmla="*/ 0 w 4343400"/>
              <a:gd name="connsiteY4" fmla="*/ 457200 h 457200"/>
              <a:gd name="connsiteX0" fmla="*/ 0 w 4686935"/>
              <a:gd name="connsiteY0" fmla="*/ 457200 h 457200"/>
              <a:gd name="connsiteX1" fmla="*/ 114300 w 4686935"/>
              <a:gd name="connsiteY1" fmla="*/ 0 h 457200"/>
              <a:gd name="connsiteX2" fmla="*/ 4686935 w 4686935"/>
              <a:gd name="connsiteY2" fmla="*/ 2540 h 457200"/>
              <a:gd name="connsiteX3" fmla="*/ 4229100 w 4686935"/>
              <a:gd name="connsiteY3" fmla="*/ 457200 h 457200"/>
              <a:gd name="connsiteX4" fmla="*/ 0 w 4686935"/>
              <a:gd name="connsiteY4" fmla="*/ 457200 h 457200"/>
              <a:gd name="connsiteX0" fmla="*/ 0 w 4686935"/>
              <a:gd name="connsiteY0" fmla="*/ 454660 h 454660"/>
              <a:gd name="connsiteX1" fmla="*/ 635 w 4686935"/>
              <a:gd name="connsiteY1" fmla="*/ 0 h 454660"/>
              <a:gd name="connsiteX2" fmla="*/ 4686935 w 4686935"/>
              <a:gd name="connsiteY2" fmla="*/ 0 h 454660"/>
              <a:gd name="connsiteX3" fmla="*/ 4229100 w 4686935"/>
              <a:gd name="connsiteY3" fmla="*/ 454660 h 454660"/>
              <a:gd name="connsiteX4" fmla="*/ 0 w 4686935"/>
              <a:gd name="connsiteY4" fmla="*/ 454660 h 454660"/>
              <a:gd name="connsiteX0" fmla="*/ 1688122 w 6375057"/>
              <a:gd name="connsiteY0" fmla="*/ 454660 h 454660"/>
              <a:gd name="connsiteX1" fmla="*/ 0 w 6375057"/>
              <a:gd name="connsiteY1" fmla="*/ 0 h 454660"/>
              <a:gd name="connsiteX2" fmla="*/ 6375057 w 6375057"/>
              <a:gd name="connsiteY2" fmla="*/ 0 h 454660"/>
              <a:gd name="connsiteX3" fmla="*/ 5917222 w 6375057"/>
              <a:gd name="connsiteY3" fmla="*/ 454660 h 454660"/>
              <a:gd name="connsiteX4" fmla="*/ 1688122 w 6375057"/>
              <a:gd name="connsiteY4" fmla="*/ 454660 h 454660"/>
              <a:gd name="connsiteX0" fmla="*/ 0 w 6375692"/>
              <a:gd name="connsiteY0" fmla="*/ 454660 h 454660"/>
              <a:gd name="connsiteX1" fmla="*/ 635 w 6375692"/>
              <a:gd name="connsiteY1" fmla="*/ 0 h 454660"/>
              <a:gd name="connsiteX2" fmla="*/ 6375692 w 6375692"/>
              <a:gd name="connsiteY2" fmla="*/ 0 h 454660"/>
              <a:gd name="connsiteX3" fmla="*/ 5917857 w 6375692"/>
              <a:gd name="connsiteY3" fmla="*/ 454660 h 454660"/>
              <a:gd name="connsiteX4" fmla="*/ 0 w 6375692"/>
              <a:gd name="connsiteY4" fmla="*/ 454660 h 454660"/>
              <a:gd name="connsiteX0" fmla="*/ 484395 w 6860087"/>
              <a:gd name="connsiteY0" fmla="*/ 463798 h 463798"/>
              <a:gd name="connsiteX1" fmla="*/ 0 w 6860087"/>
              <a:gd name="connsiteY1" fmla="*/ 0 h 463798"/>
              <a:gd name="connsiteX2" fmla="*/ 6860087 w 6860087"/>
              <a:gd name="connsiteY2" fmla="*/ 9138 h 463798"/>
              <a:gd name="connsiteX3" fmla="*/ 6402252 w 6860087"/>
              <a:gd name="connsiteY3" fmla="*/ 463798 h 463798"/>
              <a:gd name="connsiteX4" fmla="*/ 484395 w 6860087"/>
              <a:gd name="connsiteY4" fmla="*/ 463798 h 463798"/>
              <a:gd name="connsiteX0" fmla="*/ 0 w 6868673"/>
              <a:gd name="connsiteY0" fmla="*/ 463798 h 463798"/>
              <a:gd name="connsiteX1" fmla="*/ 8586 w 6868673"/>
              <a:gd name="connsiteY1" fmla="*/ 0 h 463798"/>
              <a:gd name="connsiteX2" fmla="*/ 6868673 w 6868673"/>
              <a:gd name="connsiteY2" fmla="*/ 9138 h 463798"/>
              <a:gd name="connsiteX3" fmla="*/ 6410838 w 6868673"/>
              <a:gd name="connsiteY3" fmla="*/ 463798 h 463798"/>
              <a:gd name="connsiteX4" fmla="*/ 0 w 6868673"/>
              <a:gd name="connsiteY4" fmla="*/ 463798 h 463798"/>
              <a:gd name="connsiteX0" fmla="*/ 8043 w 6860091"/>
              <a:gd name="connsiteY0" fmla="*/ 470167 h 470167"/>
              <a:gd name="connsiteX1" fmla="*/ 4 w 6860091"/>
              <a:gd name="connsiteY1" fmla="*/ 0 h 470167"/>
              <a:gd name="connsiteX2" fmla="*/ 6860091 w 6860091"/>
              <a:gd name="connsiteY2" fmla="*/ 9138 h 470167"/>
              <a:gd name="connsiteX3" fmla="*/ 6402256 w 6860091"/>
              <a:gd name="connsiteY3" fmla="*/ 463798 h 470167"/>
              <a:gd name="connsiteX4" fmla="*/ 8043 w 6860091"/>
              <a:gd name="connsiteY4" fmla="*/ 470167 h 470167"/>
              <a:gd name="connsiteX0" fmla="*/ 0 w 6852048"/>
              <a:gd name="connsiteY0" fmla="*/ 463798 h 463798"/>
              <a:gd name="connsiteX1" fmla="*/ 3044 w 6852048"/>
              <a:gd name="connsiteY1" fmla="*/ 0 h 463798"/>
              <a:gd name="connsiteX2" fmla="*/ 6852048 w 6852048"/>
              <a:gd name="connsiteY2" fmla="*/ 2769 h 463798"/>
              <a:gd name="connsiteX3" fmla="*/ 6394213 w 6852048"/>
              <a:gd name="connsiteY3" fmla="*/ 457429 h 463798"/>
              <a:gd name="connsiteX4" fmla="*/ 0 w 6852048"/>
              <a:gd name="connsiteY4" fmla="*/ 463798 h 463798"/>
              <a:gd name="connsiteX0" fmla="*/ 0 w 6852048"/>
              <a:gd name="connsiteY0" fmla="*/ 463798 h 463798"/>
              <a:gd name="connsiteX1" fmla="*/ 3044 w 6852048"/>
              <a:gd name="connsiteY1" fmla="*/ 0 h 463798"/>
              <a:gd name="connsiteX2" fmla="*/ 6852048 w 6852048"/>
              <a:gd name="connsiteY2" fmla="*/ 2769 h 463798"/>
              <a:gd name="connsiteX3" fmla="*/ 6394213 w 6852048"/>
              <a:gd name="connsiteY3" fmla="*/ 457429 h 463798"/>
              <a:gd name="connsiteX4" fmla="*/ 0 w 6852048"/>
              <a:gd name="connsiteY4" fmla="*/ 463798 h 46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2048" h="463798">
                <a:moveTo>
                  <a:pt x="0" y="463798"/>
                </a:moveTo>
                <a:cubicBezTo>
                  <a:pt x="212" y="312245"/>
                  <a:pt x="2832" y="151553"/>
                  <a:pt x="3044" y="0"/>
                </a:cubicBezTo>
                <a:lnTo>
                  <a:pt x="6852048" y="2769"/>
                </a:lnTo>
                <a:lnTo>
                  <a:pt x="6394213" y="457429"/>
                </a:lnTo>
                <a:lnTo>
                  <a:pt x="0" y="463798"/>
                </a:lnTo>
                <a:close/>
              </a:path>
            </a:pathLst>
          </a:custGeom>
          <a:solidFill>
            <a:srgbClr val="63B7B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13" name="Parallellogram 1"/>
          <p:cNvSpPr/>
          <p:nvPr userDrawn="1"/>
        </p:nvSpPr>
        <p:spPr>
          <a:xfrm rot="10800000">
            <a:off x="6508287" y="6334501"/>
            <a:ext cx="5683713" cy="395605"/>
          </a:xfrm>
          <a:custGeom>
            <a:avLst/>
            <a:gdLst>
              <a:gd name="connsiteX0" fmla="*/ 0 w 4343400"/>
              <a:gd name="connsiteY0" fmla="*/ 457200 h 457200"/>
              <a:gd name="connsiteX1" fmla="*/ 114300 w 4343400"/>
              <a:gd name="connsiteY1" fmla="*/ 0 h 457200"/>
              <a:gd name="connsiteX2" fmla="*/ 4343400 w 4343400"/>
              <a:gd name="connsiteY2" fmla="*/ 0 h 457200"/>
              <a:gd name="connsiteX3" fmla="*/ 4229100 w 4343400"/>
              <a:gd name="connsiteY3" fmla="*/ 457200 h 457200"/>
              <a:gd name="connsiteX4" fmla="*/ 0 w 4343400"/>
              <a:gd name="connsiteY4" fmla="*/ 457200 h 457200"/>
              <a:gd name="connsiteX0" fmla="*/ 0 w 4686935"/>
              <a:gd name="connsiteY0" fmla="*/ 457200 h 457200"/>
              <a:gd name="connsiteX1" fmla="*/ 114300 w 4686935"/>
              <a:gd name="connsiteY1" fmla="*/ 0 h 457200"/>
              <a:gd name="connsiteX2" fmla="*/ 4686935 w 4686935"/>
              <a:gd name="connsiteY2" fmla="*/ 2540 h 457200"/>
              <a:gd name="connsiteX3" fmla="*/ 4229100 w 4686935"/>
              <a:gd name="connsiteY3" fmla="*/ 457200 h 457200"/>
              <a:gd name="connsiteX4" fmla="*/ 0 w 4686935"/>
              <a:gd name="connsiteY4" fmla="*/ 457200 h 457200"/>
              <a:gd name="connsiteX0" fmla="*/ 0 w 4686935"/>
              <a:gd name="connsiteY0" fmla="*/ 454660 h 454660"/>
              <a:gd name="connsiteX1" fmla="*/ 635 w 4686935"/>
              <a:gd name="connsiteY1" fmla="*/ 0 h 454660"/>
              <a:gd name="connsiteX2" fmla="*/ 4686935 w 4686935"/>
              <a:gd name="connsiteY2" fmla="*/ 0 h 454660"/>
              <a:gd name="connsiteX3" fmla="*/ 4229100 w 4686935"/>
              <a:gd name="connsiteY3" fmla="*/ 454660 h 454660"/>
              <a:gd name="connsiteX4" fmla="*/ 0 w 4686935"/>
              <a:gd name="connsiteY4" fmla="*/ 454660 h 454660"/>
              <a:gd name="connsiteX0" fmla="*/ 0 w 5683713"/>
              <a:gd name="connsiteY0" fmla="*/ 454660 h 454660"/>
              <a:gd name="connsiteX1" fmla="*/ 997413 w 5683713"/>
              <a:gd name="connsiteY1" fmla="*/ 0 h 454660"/>
              <a:gd name="connsiteX2" fmla="*/ 5683713 w 5683713"/>
              <a:gd name="connsiteY2" fmla="*/ 0 h 454660"/>
              <a:gd name="connsiteX3" fmla="*/ 5225878 w 5683713"/>
              <a:gd name="connsiteY3" fmla="*/ 454660 h 454660"/>
              <a:gd name="connsiteX4" fmla="*/ 0 w 5683713"/>
              <a:gd name="connsiteY4" fmla="*/ 454660 h 454660"/>
              <a:gd name="connsiteX0" fmla="*/ 24080 w 5707793"/>
              <a:gd name="connsiteY0" fmla="*/ 454660 h 454660"/>
              <a:gd name="connsiteX1" fmla="*/ 1 w 5707793"/>
              <a:gd name="connsiteY1" fmla="*/ 0 h 454660"/>
              <a:gd name="connsiteX2" fmla="*/ 5707793 w 5707793"/>
              <a:gd name="connsiteY2" fmla="*/ 0 h 454660"/>
              <a:gd name="connsiteX3" fmla="*/ 5249958 w 5707793"/>
              <a:gd name="connsiteY3" fmla="*/ 454660 h 454660"/>
              <a:gd name="connsiteX4" fmla="*/ 24080 w 5707793"/>
              <a:gd name="connsiteY4" fmla="*/ 454660 h 454660"/>
              <a:gd name="connsiteX0" fmla="*/ 0 w 5683713"/>
              <a:gd name="connsiteY0" fmla="*/ 454660 h 454660"/>
              <a:gd name="connsiteX1" fmla="*/ 635 w 5683713"/>
              <a:gd name="connsiteY1" fmla="*/ 0 h 454660"/>
              <a:gd name="connsiteX2" fmla="*/ 5683713 w 5683713"/>
              <a:gd name="connsiteY2" fmla="*/ 0 h 454660"/>
              <a:gd name="connsiteX3" fmla="*/ 5225878 w 5683713"/>
              <a:gd name="connsiteY3" fmla="*/ 454660 h 454660"/>
              <a:gd name="connsiteX4" fmla="*/ 0 w 5683713"/>
              <a:gd name="connsiteY4" fmla="*/ 454660 h 454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3713" h="454660">
                <a:moveTo>
                  <a:pt x="0" y="454660"/>
                </a:moveTo>
                <a:cubicBezTo>
                  <a:pt x="212" y="303107"/>
                  <a:pt x="423" y="151553"/>
                  <a:pt x="635" y="0"/>
                </a:cubicBezTo>
                <a:lnTo>
                  <a:pt x="5683713" y="0"/>
                </a:lnTo>
                <a:lnTo>
                  <a:pt x="5225878" y="454660"/>
                </a:lnTo>
                <a:lnTo>
                  <a:pt x="0" y="454660"/>
                </a:lnTo>
                <a:close/>
              </a:path>
            </a:pathLst>
          </a:custGeom>
          <a:solidFill>
            <a:srgbClr val="29466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2" name="Tijdelijke aanduiding voor titel 1"/>
          <p:cNvSpPr>
            <a:spLocks noGrp="1"/>
          </p:cNvSpPr>
          <p:nvPr>
            <p:ph type="title"/>
          </p:nvPr>
        </p:nvSpPr>
        <p:spPr>
          <a:xfrm>
            <a:off x="862200" y="608771"/>
            <a:ext cx="11041200" cy="1112675"/>
          </a:xfrm>
          <a:prstGeom prst="rect">
            <a:avLst/>
          </a:prstGeom>
        </p:spPr>
        <p:txBody>
          <a:bodyPr vert="horz" lIns="0" tIns="0" rIns="0" bIns="0" rtlCol="0" anchor="t" anchorCtr="0">
            <a:normAutofit/>
          </a:bodyPr>
          <a:lstStyle/>
          <a:p>
            <a:r>
              <a:rPr lang="nl-NL" dirty="0"/>
              <a:t>Titelstijl van model bewerken</a:t>
            </a:r>
          </a:p>
        </p:txBody>
      </p:sp>
      <p:sp>
        <p:nvSpPr>
          <p:cNvPr id="3" name="Tijdelijke aanduiding voor tekst 2"/>
          <p:cNvSpPr>
            <a:spLocks noGrp="1"/>
          </p:cNvSpPr>
          <p:nvPr>
            <p:ph type="body" idx="1"/>
          </p:nvPr>
        </p:nvSpPr>
        <p:spPr>
          <a:xfrm>
            <a:off x="864000" y="2012506"/>
            <a:ext cx="11041200" cy="3762056"/>
          </a:xfrm>
          <a:prstGeom prst="rect">
            <a:avLst/>
          </a:prstGeom>
        </p:spPr>
        <p:txBody>
          <a:bodyPr vert="horz" lIns="0" tIns="0" rIns="0" bIns="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191495" y="6210000"/>
            <a:ext cx="720000" cy="648000"/>
          </a:xfrm>
          <a:prstGeom prst="rect">
            <a:avLst/>
          </a:prstGeom>
        </p:spPr>
        <p:txBody>
          <a:bodyPr vert="horz" lIns="0" tIns="0" rIns="0" bIns="0" rtlCol="0" anchor="ctr"/>
          <a:lstStyle>
            <a:lvl1pPr algn="l">
              <a:defRPr sz="1000" baseline="0">
                <a:solidFill>
                  <a:srgbClr val="29466E"/>
                </a:solidFill>
                <a:latin typeface="Arial" charset="0"/>
              </a:defRPr>
            </a:lvl1pPr>
          </a:lstStyle>
          <a:p>
            <a:fld id="{880BEC81-C811-2A4D-AEEA-C82D95E99512}" type="datetime1">
              <a:rPr lang="nl-BE" smtClean="0"/>
              <a:t>22/12/2021</a:t>
            </a:fld>
            <a:endParaRPr lang="nl-NL" dirty="0">
              <a:solidFill>
                <a:srgbClr val="29466E"/>
              </a:solidFill>
            </a:endParaRPr>
          </a:p>
        </p:txBody>
      </p:sp>
      <p:sp>
        <p:nvSpPr>
          <p:cNvPr id="5" name="Tijdelijke aanduiding voor voettekst 4"/>
          <p:cNvSpPr>
            <a:spLocks noGrp="1"/>
          </p:cNvSpPr>
          <p:nvPr>
            <p:ph type="ftr" sz="quarter" idx="3"/>
          </p:nvPr>
        </p:nvSpPr>
        <p:spPr>
          <a:xfrm>
            <a:off x="6033600" y="6190122"/>
            <a:ext cx="5869800" cy="648000"/>
          </a:xfrm>
          <a:prstGeom prst="rect">
            <a:avLst/>
          </a:prstGeom>
        </p:spPr>
        <p:txBody>
          <a:bodyPr vert="horz" lIns="0" tIns="0" rIns="180000" bIns="0" rtlCol="0" anchor="ctr"/>
          <a:lstStyle>
            <a:lvl1pPr algn="r">
              <a:defRPr sz="1000" baseline="0">
                <a:solidFill>
                  <a:srgbClr val="29466E"/>
                </a:solidFill>
                <a:latin typeface="Arial" charset="0"/>
              </a:defRPr>
            </a:lvl1pPr>
          </a:lstStyle>
          <a:p>
            <a:endParaRPr lang="nl-NL" dirty="0">
              <a:solidFill>
                <a:srgbClr val="29466E"/>
              </a:solidFill>
            </a:endParaRPr>
          </a:p>
        </p:txBody>
      </p:sp>
      <p:sp>
        <p:nvSpPr>
          <p:cNvPr id="6" name="Tijdelijke aanduiding voor dianummer 5"/>
          <p:cNvSpPr>
            <a:spLocks noGrp="1"/>
          </p:cNvSpPr>
          <p:nvPr>
            <p:ph type="sldNum" sz="quarter" idx="4"/>
          </p:nvPr>
        </p:nvSpPr>
        <p:spPr>
          <a:xfrm>
            <a:off x="244695" y="6210000"/>
            <a:ext cx="573601" cy="648000"/>
          </a:xfrm>
          <a:prstGeom prst="rect">
            <a:avLst/>
          </a:prstGeom>
        </p:spPr>
        <p:txBody>
          <a:bodyPr vert="horz" lIns="0" tIns="0" rIns="0" bIns="0" rtlCol="0" anchor="ctr" anchorCtr="0"/>
          <a:lstStyle>
            <a:lvl1pPr algn="l">
              <a:defRPr sz="1000" baseline="0">
                <a:solidFill>
                  <a:srgbClr val="29466E"/>
                </a:solidFill>
                <a:latin typeface="Arial" charset="0"/>
              </a:defRPr>
            </a:lvl1pPr>
          </a:lstStyle>
          <a:p>
            <a:fld id="{0A297500-7527-634B-90F4-69D0994C32B4}" type="slidenum">
              <a:rPr lang="nl-NL" smtClean="0"/>
              <a:pPr/>
              <a:t>‹#›</a:t>
            </a:fld>
            <a:endParaRPr lang="nl-NL" dirty="0">
              <a:solidFill>
                <a:srgbClr val="29466E"/>
              </a:solidFill>
            </a:endParaRPr>
          </a:p>
        </p:txBody>
      </p:sp>
    </p:spTree>
    <p:extLst>
      <p:ext uri="{BB962C8B-B14F-4D97-AF65-F5344CB8AC3E}">
        <p14:creationId xmlns:p14="http://schemas.microsoft.com/office/powerpoint/2010/main" val="463755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2" r:id="rId4"/>
    <p:sldLayoutId id="2147483660" r:id="rId5"/>
    <p:sldLayoutId id="2147483661" r:id="rId6"/>
    <p:sldLayoutId id="2147483652" r:id="rId7"/>
    <p:sldLayoutId id="2147483653" r:id="rId8"/>
    <p:sldLayoutId id="2147483654" r:id="rId9"/>
  </p:sldLayoutIdLst>
  <p:hf hdr="0" ftr="0" dt="0"/>
  <p:txStyles>
    <p:titleStyle>
      <a:lvl1pPr algn="l" defTabSz="914400" rtl="0" eaLnBrk="1" latinLnBrk="0" hangingPunct="1">
        <a:lnSpc>
          <a:spcPct val="90000"/>
        </a:lnSpc>
        <a:spcBef>
          <a:spcPct val="0"/>
        </a:spcBef>
        <a:buNone/>
        <a:defRPr sz="4400" b="1" i="0" kern="1200" baseline="0">
          <a:solidFill>
            <a:srgbClr val="5DBDB1"/>
          </a:solidFill>
          <a:latin typeface="Arial"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rgbClr val="29466E"/>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rgbClr val="29466E"/>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rgbClr val="29466E"/>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rgbClr val="29466E"/>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rgbClr val="29466E"/>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disee.be/blokplanne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www.teleblok.be/plannen/de-ideale-studieplanner" TargetMode="Externa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studerenzonderblokkeren.dsv.kuleuven.be/doe-de-tes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ur02.safelinks.protection.outlook.com/?url=https://kuleuven.mediaspace.kaltura.com/media/Sessie%2BStudieplanning%2B22%2Boktober%2B2020/1_bmzysoot&amp;data=04|01|claudine.devuyst@odisee.be|f00dd6b62b134a5a91de08d9b59cbf78|5e74901d334f46e396d147d842585abd|0|0|637740507103380830|Unknown|TWFpbGZsb3d8eyJWIjoiMC4wLjAwMDAiLCJQIjoiV2luMzIiLCJBTiI6Ik1haWwiLCJXVCI6Mn0%3D|3000&amp;sdata=dznRfzAtI0YHHPoMpgckwWhKc3AVUJ46OI%2BUr3BCenQ%3D&amp;reserved=0" TargetMode="External"/><Relationship Id="rId7" Type="http://schemas.openxmlformats.org/officeDocument/2006/relationships/hyperlink" Target="https://eur02.safelinks.protection.outlook.com/?url=https://cdnapisec.kaltura.com/html5/html5lib/v2.79.3/mwEmbedFrame.php/p/2375821/uiconf_id/43066731/entry_id/1_ip0cmytj?wid%3D1_vhiprd61%26iframeembed%3Dtrue%26playerId%3Dkaltura_player%26entry_id%3D1_ip0cmytj%26flashvars%5BstreamerType%5D%3Dauto%26flashvars%5BlocalizationCode%5D%3Den%26flashvars%5BleadWithHTML5%5D%3Dtrue%26flashvars%5BsideBarContainer.plugin%5D%3Dtrue%26flashvars%5BsideBarContainer.position%5D%3Dleft%26flashvars%5BsideBarContainer.clickToClose%5D%3Dtrue%26flashvars%5Bchapters.plugin%5D%3Dtrue%26flashvars%5Bchapters.layout%5D%3Dvertical%26flashvars%5Bchapters.thumbnailRotator%5D%3Dfalse%26flashvars%5BstreamSelector.plugin%5D%3Dtrue%26flashvars%5BEmbedPlayer.SpinnerTarget%5D%3DvideoHolder%26flashvars%5BdualScreen.plugin%5D%3Dtrue%26flashvars%5BKaltura.addCrossoriginToIframe%5D%3Dtrue&amp;data=04|01|claudine.devuyst@odisee.be|f00dd6b62b134a5a91de08d9b59cbf78|5e74901d334f46e396d147d842585abd|0|0|637740507103410700|Unknown|TWFpbGZsb3d8eyJWIjoiMC4wLjAwMDAiLCJQIjoiV2luMzIiLCJBTiI6Ik1haWwiLCJXVCI6Mn0%3D|3000&amp;sdata=9mKPnnr/6yhEz2p3JS9m6dRaGQs5qEj619vC2B%2B6o2M%3D&amp;reserved=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eur02.safelinks.protection.outlook.com/?url=https://kuleuven.mediaspace.kaltura.com/media/Je%2Bfaalangst%2Bte%2Blijf/1_s62x35bl&amp;data=04|01|claudine.devuyst@odisee.be|f00dd6b62b134a5a91de08d9b59cbf78|5e74901d334f46e396d147d842585abd|0|0|637740507103400742|Unknown|TWFpbGZsb3d8eyJWIjoiMC4wLjAwMDAiLCJQIjoiV2luMzIiLCJBTiI6Ik1haWwiLCJXVCI6Mn0%3D|3000&amp;sdata=i81rtLtUmN2JB3lAEmvGbc21TU/Ow5tD2L4FEu4iwGU%3D&amp;reserved=0" TargetMode="External"/><Relationship Id="rId5" Type="http://schemas.openxmlformats.org/officeDocument/2006/relationships/hyperlink" Target="https://eur02.safelinks.protection.outlook.com/?url=https://kuleuven.mediaspace.kaltura.com/media/Online_offline%2Bin%2Bbalans/1_v5d3jsqh&amp;data=04|01|claudine.devuyst@odisee.be|f00dd6b62b134a5a91de08d9b59cbf78|5e74901d334f46e396d147d842585abd|0|0|637740507103390789|Unknown|TWFpbGZsb3d8eyJWIjoiMC4wLjAwMDAiLCJQIjoiV2luMzIiLCJBTiI6Ik1haWwiLCJXVCI6Mn0%3D|3000&amp;sdata=7/YbYxntma7oQb4pqA6Odvqq0m/9OgfWhDwQURpgna4%3D&amp;reserved=0" TargetMode="External"/><Relationship Id="rId4" Type="http://schemas.openxmlformats.org/officeDocument/2006/relationships/hyperlink" Target="https://eur02.safelinks.protection.outlook.com/?url=https://kuleuven.mediaspace.kaltura.com/media/sessie%2Bstudiemethode/1_mlnfnvt1&amp;data=04|01|claudine.devuyst@odisee.be|f00dd6b62b134a5a91de08d9b59cbf78|5e74901d334f46e396d147d842585abd|0|0|637740507103390789|Unknown|TWFpbGZsb3d8eyJWIjoiMC4wLjAwMDAiLCJQIjoiV2luMzIiLCJBTiI6Ik1haWwiLCJXVCI6Mn0%3D|3000&amp;sdata=CuH0vx7BpMlpxDyDVfUN8mLpy2Z2SADFl/0fQImtfRA%3D&amp;reserved=0"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odisee.be/uitstelgedra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normAutofit fontScale="90000"/>
          </a:bodyPr>
          <a:lstStyle/>
          <a:p>
            <a:r>
              <a:rPr lang="nl-NL" dirty="0"/>
              <a:t>Aan de slag</a:t>
            </a:r>
            <a:br>
              <a:rPr lang="nl-NL" dirty="0"/>
            </a:br>
            <a:r>
              <a:rPr lang="nl-NL" dirty="0"/>
              <a:t>met uitstelgedrag</a:t>
            </a:r>
          </a:p>
        </p:txBody>
      </p:sp>
      <p:sp>
        <p:nvSpPr>
          <p:cNvPr id="5" name="Ondertitel 4"/>
          <p:cNvSpPr>
            <a:spLocks noGrp="1"/>
          </p:cNvSpPr>
          <p:nvPr>
            <p:ph type="subTitle" idx="1"/>
          </p:nvPr>
        </p:nvSpPr>
        <p:spPr/>
        <p:txBody>
          <a:bodyPr/>
          <a:lstStyle/>
          <a:p>
            <a:r>
              <a:rPr lang="nl-NL" dirty="0"/>
              <a:t>Woensdag 15 december 2021</a:t>
            </a:r>
          </a:p>
          <a:p>
            <a:r>
              <a:rPr lang="nl-NL" dirty="0"/>
              <a:t>18u - 19.30</a:t>
            </a:r>
          </a:p>
          <a:p>
            <a:r>
              <a:rPr lang="nl-NL" dirty="0"/>
              <a:t>Online</a:t>
            </a:r>
          </a:p>
          <a:p>
            <a:endParaRPr lang="nl-NL" dirty="0"/>
          </a:p>
        </p:txBody>
      </p:sp>
      <p:pic>
        <p:nvPicPr>
          <p:cNvPr id="2" name="Afbeelding 1"/>
          <p:cNvPicPr>
            <a:picLocks noChangeAspect="1"/>
          </p:cNvPicPr>
          <p:nvPr/>
        </p:nvPicPr>
        <p:blipFill rotWithShape="1">
          <a:blip r:embed="rId3"/>
          <a:srcRect l="1303" r="1416"/>
          <a:stretch/>
        </p:blipFill>
        <p:spPr>
          <a:xfrm>
            <a:off x="7087340" y="2069912"/>
            <a:ext cx="5104660" cy="3595719"/>
          </a:xfrm>
          <a:prstGeom prst="rect">
            <a:avLst/>
          </a:prstGeom>
          <a:ln>
            <a:solidFill>
              <a:srgbClr val="29466E"/>
            </a:solidFill>
          </a:ln>
        </p:spPr>
      </p:pic>
    </p:spTree>
    <p:extLst>
      <p:ext uri="{BB962C8B-B14F-4D97-AF65-F5344CB8AC3E}">
        <p14:creationId xmlns:p14="http://schemas.microsoft.com/office/powerpoint/2010/main" val="377603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2200" y="463286"/>
            <a:ext cx="11041200" cy="848038"/>
          </a:xfrm>
        </p:spPr>
        <p:txBody>
          <a:bodyPr/>
          <a:lstStyle/>
          <a:p>
            <a:r>
              <a:rPr lang="nl-BE" dirty="0"/>
              <a:t>6	Wat kan ik er aan doen?</a:t>
            </a:r>
          </a:p>
        </p:txBody>
      </p:sp>
      <p:sp>
        <p:nvSpPr>
          <p:cNvPr id="3" name="Tijdelijke aanduiding voor inhoud 2"/>
          <p:cNvSpPr>
            <a:spLocks noGrp="1"/>
          </p:cNvSpPr>
          <p:nvPr>
            <p:ph idx="1"/>
          </p:nvPr>
        </p:nvSpPr>
        <p:spPr>
          <a:xfrm>
            <a:off x="818296" y="1435510"/>
            <a:ext cx="10680249" cy="4943116"/>
          </a:xfrm>
        </p:spPr>
        <p:txBody>
          <a:bodyPr>
            <a:normAutofit fontScale="25000" lnSpcReduction="20000"/>
          </a:bodyPr>
          <a:lstStyle/>
          <a:p>
            <a:pPr marL="0" indent="0" algn="ctr">
              <a:buNone/>
            </a:pPr>
            <a:r>
              <a:rPr lang="nl-BE" sz="8000" b="1" dirty="0">
                <a:solidFill>
                  <a:srgbClr val="FFC000"/>
                </a:solidFill>
              </a:rPr>
              <a:t>GELOOF ERIN DAT JE JE GEDRAG KAN VERANDEREN! </a:t>
            </a:r>
          </a:p>
          <a:p>
            <a:pPr marL="0" indent="0" algn="ctr">
              <a:buNone/>
            </a:pPr>
            <a:r>
              <a:rPr lang="nl-BE" sz="6400" dirty="0">
                <a:solidFill>
                  <a:schemeClr val="tx1"/>
                </a:solidFill>
              </a:rPr>
              <a:t>Jij </a:t>
            </a:r>
            <a:r>
              <a:rPr lang="nl-BE" sz="6400" b="1" dirty="0">
                <a:solidFill>
                  <a:schemeClr val="tx1"/>
                </a:solidFill>
              </a:rPr>
              <a:t>bént</a:t>
            </a:r>
            <a:r>
              <a:rPr lang="nl-BE" sz="6400" dirty="0">
                <a:solidFill>
                  <a:schemeClr val="tx1"/>
                </a:solidFill>
              </a:rPr>
              <a:t> geen uitsteller, maar </a:t>
            </a:r>
            <a:r>
              <a:rPr lang="nl-BE" sz="6400" b="1" dirty="0">
                <a:solidFill>
                  <a:schemeClr val="tx1"/>
                </a:solidFill>
              </a:rPr>
              <a:t>je stelt (soms) uitstelgedrag </a:t>
            </a:r>
            <a:r>
              <a:rPr lang="nl-BE" sz="6400" dirty="0">
                <a:solidFill>
                  <a:schemeClr val="tx1"/>
                </a:solidFill>
              </a:rPr>
              <a:t>en gedrag kan je veranderen (maar het kost moeite). </a:t>
            </a:r>
          </a:p>
          <a:p>
            <a:pPr marL="0" indent="0">
              <a:buNone/>
            </a:pPr>
            <a:endParaRPr lang="nl-BE" sz="6400" dirty="0">
              <a:solidFill>
                <a:schemeClr val="tx1"/>
              </a:solidFill>
            </a:endParaRPr>
          </a:p>
          <a:p>
            <a:pPr marL="0" indent="0">
              <a:lnSpc>
                <a:spcPct val="110000"/>
              </a:lnSpc>
              <a:spcBef>
                <a:spcPct val="0"/>
              </a:spcBef>
              <a:buNone/>
            </a:pPr>
            <a:r>
              <a:rPr lang="nl-BE" sz="12800" b="1" dirty="0">
                <a:solidFill>
                  <a:srgbClr val="5DBDB1"/>
                </a:solidFill>
                <a:ea typeface="+mj-ea"/>
                <a:cs typeface="+mj-cs"/>
              </a:rPr>
              <a:t>	</a:t>
            </a:r>
            <a:r>
              <a:rPr lang="nl-BE" sz="14400" b="1" i="1" dirty="0">
                <a:solidFill>
                  <a:srgbClr val="5DBDB1"/>
                </a:solidFill>
                <a:ea typeface="+mj-ea"/>
                <a:cs typeface="+mj-cs"/>
              </a:rPr>
              <a:t>6.1 Algemene tips</a:t>
            </a:r>
          </a:p>
          <a:p>
            <a:pPr marL="0" indent="0">
              <a:buNone/>
            </a:pPr>
            <a:endParaRPr lang="nl-BE" sz="8000" dirty="0"/>
          </a:p>
          <a:p>
            <a:pPr marL="0" indent="0">
              <a:spcAft>
                <a:spcPts val="1000"/>
              </a:spcAft>
              <a:buNone/>
            </a:pPr>
            <a:r>
              <a:rPr lang="nl-BE" sz="7200" dirty="0"/>
              <a:t>1)	Maak een </a:t>
            </a:r>
            <a:r>
              <a:rPr lang="nl-BE" sz="7200" b="1" dirty="0"/>
              <a:t>planning!</a:t>
            </a:r>
            <a:endParaRPr lang="nl-BE" sz="7200" dirty="0"/>
          </a:p>
          <a:p>
            <a:pPr>
              <a:buFont typeface="Arial" panose="020B0604020202020204" pitchFamily="34" charset="0"/>
              <a:buChar char="•"/>
            </a:pPr>
            <a:r>
              <a:rPr lang="nl-BE" sz="7200" dirty="0"/>
              <a:t>Overloop je vakken en noteer wat het meest </a:t>
            </a:r>
            <a:r>
              <a:rPr lang="nl-BE" sz="7200" b="1" dirty="0"/>
              <a:t>dringend</a:t>
            </a:r>
            <a:r>
              <a:rPr lang="nl-BE" sz="7200" dirty="0"/>
              <a:t> is. Dit bepaalt de volgorde van je activiteiten.</a:t>
            </a:r>
          </a:p>
          <a:p>
            <a:r>
              <a:rPr lang="nl-BE" sz="7200" dirty="0"/>
              <a:t>Schrijf op: </a:t>
            </a:r>
            <a:r>
              <a:rPr lang="nl-BE" sz="7200" b="1" dirty="0"/>
              <a:t>wat</a:t>
            </a:r>
            <a:r>
              <a:rPr lang="nl-BE" sz="7200" dirty="0"/>
              <a:t> je </a:t>
            </a:r>
            <a:r>
              <a:rPr lang="nl-BE" sz="7200" b="1" dirty="0"/>
              <a:t>wanneer</a:t>
            </a:r>
            <a:r>
              <a:rPr lang="nl-BE" sz="7200" dirty="0"/>
              <a:t> met </a:t>
            </a:r>
            <a:r>
              <a:rPr lang="nl-BE" sz="7200" b="1" dirty="0"/>
              <a:t>wie</a:t>
            </a:r>
            <a:r>
              <a:rPr lang="nl-BE" sz="7200" dirty="0"/>
              <a:t> en op </a:t>
            </a:r>
            <a:r>
              <a:rPr lang="nl-BE" sz="7200" b="1" dirty="0"/>
              <a:t>welke manier </a:t>
            </a:r>
            <a:r>
              <a:rPr lang="nl-BE" sz="7200" dirty="0"/>
              <a:t>gaat doen, welke deadlines je hebt en hoeveel uren je denkt nodig te hebben. </a:t>
            </a:r>
          </a:p>
          <a:p>
            <a:r>
              <a:rPr lang="nl-BE" sz="7200" dirty="0"/>
              <a:t>Houd je strikt aan je geplande </a:t>
            </a:r>
            <a:r>
              <a:rPr lang="nl-BE" sz="7200" b="1" dirty="0"/>
              <a:t>beginuur</a:t>
            </a:r>
            <a:r>
              <a:rPr lang="nl-BE" sz="7200" dirty="0"/>
              <a:t> en </a:t>
            </a:r>
            <a:r>
              <a:rPr lang="nl-BE" sz="7200" b="1" dirty="0"/>
              <a:t>tel af van 5 tot 1 om te starten</a:t>
            </a:r>
            <a:r>
              <a:rPr lang="nl-BE" sz="7200" dirty="0"/>
              <a:t>. </a:t>
            </a:r>
          </a:p>
          <a:p>
            <a:pPr>
              <a:buFont typeface="Arial" panose="020B0604020202020204" pitchFamily="34" charset="0"/>
              <a:buChar char="•"/>
            </a:pPr>
            <a:r>
              <a:rPr lang="nl-BE" sz="7200" dirty="0"/>
              <a:t>Neem je bij moeilijke leerstof voor om er maximaal 10 minuten aan te werken (en eens je bezig bent, blijf je meestal langer bezig) en neem de kleinste stap.</a:t>
            </a:r>
          </a:p>
          <a:p>
            <a:r>
              <a:rPr lang="nl-BE" sz="7200" dirty="0"/>
              <a:t>Gebruik hiervoor </a:t>
            </a:r>
            <a:r>
              <a:rPr lang="nl-BE" sz="7200" b="1" dirty="0"/>
              <a:t>planningstools</a:t>
            </a:r>
            <a:r>
              <a:rPr lang="nl-BE" sz="7200" dirty="0"/>
              <a:t>: </a:t>
            </a:r>
          </a:p>
          <a:p>
            <a:pPr marL="0" indent="0" algn="ctr">
              <a:buNone/>
            </a:pPr>
            <a:r>
              <a:rPr lang="nl-BE" sz="6600" dirty="0">
                <a:hlinkClick r:id="rId3"/>
              </a:rPr>
              <a:t>https://odisee.be/blokplanner</a:t>
            </a:r>
            <a:r>
              <a:rPr lang="nl-BE" sz="6600" dirty="0"/>
              <a:t> </a:t>
            </a:r>
          </a:p>
          <a:p>
            <a:pPr marL="0" indent="0" algn="ctr">
              <a:buNone/>
            </a:pPr>
            <a:r>
              <a:rPr lang="nl-BE" sz="6600" dirty="0">
                <a:hlinkClick r:id="rId4"/>
              </a:rPr>
              <a:t>https://www.teleblok.be/plannen/de-ideale-studieplanner</a:t>
            </a:r>
            <a:r>
              <a:rPr lang="nl-BE" sz="6600" dirty="0"/>
              <a:t> </a:t>
            </a:r>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10</a:t>
            </a:fld>
            <a:endParaRPr lang="nl-NL"/>
          </a:p>
        </p:txBody>
      </p:sp>
      <p:pic>
        <p:nvPicPr>
          <p:cNvPr id="4098" name="Picture 2" descr="Empowerment volgens Ken Blanchard">
            <a:extLst>
              <a:ext uri="{FF2B5EF4-FFF2-40B4-BE49-F238E27FC236}">
                <a16:creationId xmlns:a16="http://schemas.microsoft.com/office/drawing/2014/main" id="{59E24B9D-A122-4FB7-BF74-AFCC920DB7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86728" y="620320"/>
            <a:ext cx="1111817" cy="1076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471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5B01DF2D-F2BD-4D46-9B7D-104508644971}"/>
              </a:ext>
            </a:extLst>
          </p:cNvPr>
          <p:cNvSpPr>
            <a:spLocks noGrp="1"/>
          </p:cNvSpPr>
          <p:nvPr>
            <p:ph type="sldNum" sz="quarter" idx="12"/>
          </p:nvPr>
        </p:nvSpPr>
        <p:spPr/>
        <p:txBody>
          <a:bodyPr/>
          <a:lstStyle/>
          <a:p>
            <a:fld id="{0A297500-7527-634B-90F4-69D0994C32B4}" type="slidenum">
              <a:rPr lang="nl-NL" smtClean="0"/>
              <a:t>11</a:t>
            </a:fld>
            <a:endParaRPr lang="nl-NL"/>
          </a:p>
        </p:txBody>
      </p:sp>
      <p:graphicFrame>
        <p:nvGraphicFramePr>
          <p:cNvPr id="5" name="Tijdelijke aanduiding voor inhoud 4">
            <a:extLst>
              <a:ext uri="{FF2B5EF4-FFF2-40B4-BE49-F238E27FC236}">
                <a16:creationId xmlns:a16="http://schemas.microsoft.com/office/drawing/2014/main" id="{C5CD6816-81F4-4349-B185-56CE89D954FD}"/>
              </a:ext>
            </a:extLst>
          </p:cNvPr>
          <p:cNvGraphicFramePr>
            <a:graphicFrameLocks noGrp="1" noChangeAspect="1"/>
          </p:cNvGraphicFramePr>
          <p:nvPr>
            <p:ph idx="1"/>
            <p:extLst>
              <p:ext uri="{D42A27DB-BD31-4B8C-83A1-F6EECF244321}">
                <p14:modId xmlns:p14="http://schemas.microsoft.com/office/powerpoint/2010/main" val="1245793740"/>
              </p:ext>
            </p:extLst>
          </p:nvPr>
        </p:nvGraphicFramePr>
        <p:xfrm>
          <a:off x="531495" y="191666"/>
          <a:ext cx="4342532" cy="6057563"/>
        </p:xfrm>
        <a:graphic>
          <a:graphicData uri="http://schemas.openxmlformats.org/presentationml/2006/ole">
            <mc:AlternateContent xmlns:mc="http://schemas.openxmlformats.org/markup-compatibility/2006">
              <mc:Choice xmlns:v="urn:schemas-microsoft-com:vml" Requires="v">
                <p:oleObj spid="_x0000_s1072" name="Acrobat Document" r:id="rId3" imgW="5613313" imgH="7829342" progId="AcroExch.Document.DC">
                  <p:embed/>
                </p:oleObj>
              </mc:Choice>
              <mc:Fallback>
                <p:oleObj name="Acrobat Document" r:id="rId3" imgW="5613313" imgH="7829342" progId="AcroExch.Document.DC">
                  <p:embed/>
                  <p:pic>
                    <p:nvPicPr>
                      <p:cNvPr id="5" name="Tijdelijke aanduiding voor inhoud 4">
                        <a:extLst>
                          <a:ext uri="{FF2B5EF4-FFF2-40B4-BE49-F238E27FC236}">
                            <a16:creationId xmlns:a16="http://schemas.microsoft.com/office/drawing/2014/main" id="{C5CD6816-81F4-4349-B185-56CE89D954FD}"/>
                          </a:ext>
                        </a:extLst>
                      </p:cNvPr>
                      <p:cNvPicPr/>
                      <p:nvPr/>
                    </p:nvPicPr>
                    <p:blipFill>
                      <a:blip r:embed="rId4"/>
                      <a:stretch>
                        <a:fillRect/>
                      </a:stretch>
                    </p:blipFill>
                    <p:spPr>
                      <a:xfrm>
                        <a:off x="531495" y="191666"/>
                        <a:ext cx="4342532" cy="605756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38290A70-095D-4718-ADAE-A988851313F3}"/>
              </a:ext>
            </a:extLst>
          </p:cNvPr>
          <p:cNvGraphicFramePr>
            <a:graphicFrameLocks noChangeAspect="1"/>
          </p:cNvGraphicFramePr>
          <p:nvPr>
            <p:extLst>
              <p:ext uri="{D42A27DB-BD31-4B8C-83A1-F6EECF244321}">
                <p14:modId xmlns:p14="http://schemas.microsoft.com/office/powerpoint/2010/main" val="2767909850"/>
              </p:ext>
            </p:extLst>
          </p:nvPr>
        </p:nvGraphicFramePr>
        <p:xfrm>
          <a:off x="6253295" y="230895"/>
          <a:ext cx="4026457" cy="6018334"/>
        </p:xfrm>
        <a:graphic>
          <a:graphicData uri="http://schemas.openxmlformats.org/presentationml/2006/ole">
            <mc:AlternateContent xmlns:mc="http://schemas.openxmlformats.org/markup-compatibility/2006">
              <mc:Choice xmlns:v="urn:schemas-microsoft-com:vml" Requires="v">
                <p:oleObj spid="_x0000_s1073" name="Acrobat Document" r:id="rId5" imgW="3777856" imgH="5346331" progId="AcroExch.Document.DC">
                  <p:embed/>
                </p:oleObj>
              </mc:Choice>
              <mc:Fallback>
                <p:oleObj name="Acrobat Document" r:id="rId5" imgW="3777856" imgH="5346331" progId="AcroExch.Document.DC">
                  <p:embed/>
                  <p:pic>
                    <p:nvPicPr>
                      <p:cNvPr id="6" name="Object 5">
                        <a:extLst>
                          <a:ext uri="{FF2B5EF4-FFF2-40B4-BE49-F238E27FC236}">
                            <a16:creationId xmlns:a16="http://schemas.microsoft.com/office/drawing/2014/main" id="{38290A70-095D-4718-ADAE-A988851313F3}"/>
                          </a:ext>
                        </a:extLst>
                      </p:cNvPr>
                      <p:cNvPicPr/>
                      <p:nvPr/>
                    </p:nvPicPr>
                    <p:blipFill>
                      <a:blip r:embed="rId6"/>
                      <a:stretch>
                        <a:fillRect/>
                      </a:stretch>
                    </p:blipFill>
                    <p:spPr>
                      <a:xfrm>
                        <a:off x="6253295" y="230895"/>
                        <a:ext cx="4026457" cy="6018334"/>
                      </a:xfrm>
                      <a:prstGeom prst="rect">
                        <a:avLst/>
                      </a:prstGeom>
                    </p:spPr>
                  </p:pic>
                </p:oleObj>
              </mc:Fallback>
            </mc:AlternateContent>
          </a:graphicData>
        </a:graphic>
      </p:graphicFrame>
    </p:spTree>
    <p:extLst>
      <p:ext uri="{BB962C8B-B14F-4D97-AF65-F5344CB8AC3E}">
        <p14:creationId xmlns:p14="http://schemas.microsoft.com/office/powerpoint/2010/main" val="825365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FD479CF7-FA59-4CD2-810E-4828FA4FD31C}"/>
              </a:ext>
            </a:extLst>
          </p:cNvPr>
          <p:cNvSpPr>
            <a:spLocks noGrp="1"/>
          </p:cNvSpPr>
          <p:nvPr>
            <p:ph idx="1"/>
          </p:nvPr>
        </p:nvSpPr>
        <p:spPr>
          <a:xfrm>
            <a:off x="818296" y="481781"/>
            <a:ext cx="11086904" cy="5728219"/>
          </a:xfrm>
        </p:spPr>
        <p:txBody>
          <a:bodyPr>
            <a:normAutofit fontScale="62500" lnSpcReduction="20000"/>
          </a:bodyPr>
          <a:lstStyle/>
          <a:p>
            <a:pPr marL="0" indent="0">
              <a:lnSpc>
                <a:spcPct val="120000"/>
              </a:lnSpc>
              <a:spcAft>
                <a:spcPts val="600"/>
              </a:spcAft>
              <a:buNone/>
            </a:pPr>
            <a:r>
              <a:rPr lang="nl-BE" dirty="0"/>
              <a:t>2) 	Maak een lijst van je </a:t>
            </a:r>
            <a:r>
              <a:rPr lang="nl-BE" b="1" dirty="0"/>
              <a:t>obstakels</a:t>
            </a:r>
            <a:r>
              <a:rPr lang="nl-BE" dirty="0"/>
              <a:t> en </a:t>
            </a:r>
            <a:r>
              <a:rPr lang="nl-BE" b="1" dirty="0"/>
              <a:t>verleiders en schakel ze uit!</a:t>
            </a:r>
          </a:p>
          <a:p>
            <a:pPr marL="0" indent="0">
              <a:lnSpc>
                <a:spcPct val="120000"/>
              </a:lnSpc>
              <a:spcBef>
                <a:spcPts val="0"/>
              </a:spcBef>
              <a:buNone/>
            </a:pPr>
            <a:r>
              <a:rPr lang="nl-BE" sz="2300" dirty="0"/>
              <a:t>Vb. Leg je gsm achter slot, schakel al je meldingen op je laptop uit of druk alles af zodat je je laptop niet nodig hebt</a:t>
            </a:r>
          </a:p>
          <a:p>
            <a:pPr marL="0" indent="0">
              <a:buNone/>
            </a:pPr>
            <a:endParaRPr lang="nl-BE" dirty="0"/>
          </a:p>
          <a:p>
            <a:pPr marL="0" indent="0">
              <a:lnSpc>
                <a:spcPct val="120000"/>
              </a:lnSpc>
              <a:buNone/>
            </a:pPr>
            <a:r>
              <a:rPr lang="nl-BE" dirty="0"/>
              <a:t>3)	Als je even niet meer in jezelf gelooft: maak een lijst van je eerdere </a:t>
            </a:r>
            <a:r>
              <a:rPr lang="nl-BE" b="1" dirty="0"/>
              <a:t>successen</a:t>
            </a:r>
            <a:r>
              <a:rPr lang="nl-BE" dirty="0"/>
              <a:t> en put hier moed uit 	voor je toekomstig studeergedrag.</a:t>
            </a:r>
          </a:p>
          <a:p>
            <a:pPr marL="0" indent="0">
              <a:buNone/>
            </a:pPr>
            <a:r>
              <a:rPr lang="nl-BE" sz="2200" dirty="0"/>
              <a:t>vb. Ik heb wél discipline om te trainen voor atletiek en doe het goed in de competitie, voor de jeugdbeweging heb ik een toneelstuk in elkaar gestoken en de opvoering was een succes. Ik heb mijn diploma secundair behaald, met extra moeite kan ik ook dat in hoger onderwijs halen…</a:t>
            </a:r>
          </a:p>
          <a:p>
            <a:pPr marL="0" indent="0">
              <a:spcBef>
                <a:spcPts val="0"/>
              </a:spcBef>
              <a:buNone/>
            </a:pPr>
            <a:endParaRPr lang="nl-BE" dirty="0"/>
          </a:p>
          <a:p>
            <a:pPr marL="0" indent="0">
              <a:lnSpc>
                <a:spcPct val="120000"/>
              </a:lnSpc>
              <a:buNone/>
            </a:pPr>
            <a:r>
              <a:rPr lang="nl-BE" dirty="0"/>
              <a:t>4)	</a:t>
            </a:r>
            <a:r>
              <a:rPr lang="nl-BE" b="1" dirty="0"/>
              <a:t>Studeer samen</a:t>
            </a:r>
            <a:r>
              <a:rPr lang="nl-BE" dirty="0"/>
              <a:t> als het alleen niet lukt.</a:t>
            </a:r>
            <a:br>
              <a:rPr lang="nl-BE" dirty="0"/>
            </a:br>
            <a:r>
              <a:rPr lang="nl-BE" dirty="0"/>
              <a:t>	Studeer ergens anders als het thuis of op kot niet lukt.</a:t>
            </a:r>
          </a:p>
          <a:p>
            <a:pPr marL="0" indent="0">
              <a:buNone/>
            </a:pPr>
            <a:r>
              <a:rPr lang="nl-BE" dirty="0"/>
              <a:t> 	Deel je dagplanning met iemand die belangrijk voor je is. </a:t>
            </a:r>
            <a:r>
              <a:rPr lang="nl-BE" b="1" dirty="0"/>
              <a:t>Sociale druk </a:t>
            </a:r>
            <a:r>
              <a:rPr lang="nl-BE" dirty="0"/>
              <a:t>helpt als het met de juiste 	persoon is.</a:t>
            </a:r>
          </a:p>
          <a:p>
            <a:pPr marL="0" indent="0">
              <a:buNone/>
            </a:pPr>
            <a:endParaRPr lang="nl-BE" dirty="0"/>
          </a:p>
          <a:p>
            <a:pPr marL="0" indent="0">
              <a:buNone/>
            </a:pPr>
            <a:r>
              <a:rPr lang="nl-BE" dirty="0"/>
              <a:t>5)</a:t>
            </a:r>
            <a:r>
              <a:rPr lang="nl-BE" b="1" dirty="0"/>
              <a:t>	Beloon jezelf </a:t>
            </a:r>
            <a:r>
              <a:rPr lang="nl-BE" dirty="0"/>
              <a:t>als je goed gewerkt hebt (serie kijken, iets gaan drinken, social media …</a:t>
            </a:r>
          </a:p>
          <a:p>
            <a:pPr marL="0" indent="0">
              <a:buNone/>
            </a:pPr>
            <a:r>
              <a:rPr lang="nl-BE" dirty="0"/>
              <a:t>	</a:t>
            </a:r>
          </a:p>
          <a:p>
            <a:pPr marL="0" indent="0">
              <a:buNone/>
            </a:pPr>
            <a:r>
              <a:rPr lang="nl-BE" dirty="0"/>
              <a:t>6)	Leer </a:t>
            </a:r>
            <a:r>
              <a:rPr lang="nl-BE" b="1" dirty="0"/>
              <a:t>neen</a:t>
            </a:r>
            <a:r>
              <a:rPr lang="nl-BE" dirty="0"/>
              <a:t> te </a:t>
            </a:r>
            <a:r>
              <a:rPr lang="nl-BE" b="1" dirty="0"/>
              <a:t>zeggen</a:t>
            </a:r>
            <a:r>
              <a:rPr lang="nl-BE" dirty="0"/>
              <a:t> als je gevraagd wordt voor activiteiten die niet in je planning passen.</a:t>
            </a:r>
          </a:p>
          <a:p>
            <a:pPr marL="0" indent="0">
              <a:buNone/>
            </a:pPr>
            <a:r>
              <a:rPr lang="nl-BE" dirty="0"/>
              <a:t>	</a:t>
            </a:r>
          </a:p>
          <a:p>
            <a:pPr marL="0" indent="0">
              <a:buNone/>
            </a:pPr>
            <a:r>
              <a:rPr lang="nl-NL" sz="3000" dirty="0">
                <a:solidFill>
                  <a:srgbClr val="FF0000"/>
                </a:solidFill>
                <a:sym typeface="Wingdings" panose="05000000000000000000" pitchFamily="2" charset="2"/>
              </a:rPr>
              <a:t> </a:t>
            </a:r>
            <a:r>
              <a:rPr lang="nl-NL" sz="3000" dirty="0">
                <a:solidFill>
                  <a:srgbClr val="FF0000"/>
                </a:solidFill>
              </a:rPr>
              <a:t>Kies uit deze tips 1 tip die voor jou het belangrijkst lijkt om aan je uitstelgedrag te werken!</a:t>
            </a:r>
          </a:p>
        </p:txBody>
      </p:sp>
      <p:sp>
        <p:nvSpPr>
          <p:cNvPr id="4" name="Tijdelijke aanduiding voor dianummer 3">
            <a:extLst>
              <a:ext uri="{FF2B5EF4-FFF2-40B4-BE49-F238E27FC236}">
                <a16:creationId xmlns:a16="http://schemas.microsoft.com/office/drawing/2014/main" id="{E515C04F-69D9-4753-8DC2-E485614E2D38}"/>
              </a:ext>
            </a:extLst>
          </p:cNvPr>
          <p:cNvSpPr>
            <a:spLocks noGrp="1"/>
          </p:cNvSpPr>
          <p:nvPr>
            <p:ph type="sldNum" sz="quarter" idx="12"/>
          </p:nvPr>
        </p:nvSpPr>
        <p:spPr/>
        <p:txBody>
          <a:bodyPr/>
          <a:lstStyle/>
          <a:p>
            <a:fld id="{0A297500-7527-634B-90F4-69D0994C32B4}" type="slidenum">
              <a:rPr lang="nl-NL" smtClean="0"/>
              <a:t>12</a:t>
            </a:fld>
            <a:endParaRPr lang="nl-NL"/>
          </a:p>
        </p:txBody>
      </p:sp>
    </p:spTree>
    <p:extLst>
      <p:ext uri="{BB962C8B-B14F-4D97-AF65-F5344CB8AC3E}">
        <p14:creationId xmlns:p14="http://schemas.microsoft.com/office/powerpoint/2010/main" val="1783720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	</a:t>
            </a:r>
            <a:r>
              <a:rPr lang="nl-BE" i="1" dirty="0"/>
              <a:t>6.2 Tips per type uitstelgedrag</a:t>
            </a:r>
          </a:p>
        </p:txBody>
      </p:sp>
      <p:sp>
        <p:nvSpPr>
          <p:cNvPr id="3" name="Tijdelijke aanduiding voor inhoud 2"/>
          <p:cNvSpPr>
            <a:spLocks noGrp="1"/>
          </p:cNvSpPr>
          <p:nvPr>
            <p:ph idx="1"/>
          </p:nvPr>
        </p:nvSpPr>
        <p:spPr>
          <a:xfrm>
            <a:off x="864000" y="1509623"/>
            <a:ext cx="11041200" cy="4812519"/>
          </a:xfrm>
        </p:spPr>
        <p:txBody>
          <a:bodyPr>
            <a:normAutofit fontScale="62500" lnSpcReduction="20000"/>
          </a:bodyPr>
          <a:lstStyle/>
          <a:p>
            <a:pPr marL="0" indent="0" algn="l">
              <a:buNone/>
            </a:pPr>
            <a:r>
              <a:rPr lang="nl-NL" b="1" i="0" u="none" strike="noStrike" dirty="0">
                <a:effectLst/>
                <a:latin typeface="Arial" panose="020B0604020202020204" pitchFamily="34" charset="0"/>
              </a:rPr>
              <a:t>1.    De Perfectionist</a:t>
            </a:r>
          </a:p>
          <a:p>
            <a:pPr marL="0" indent="0" algn="l">
              <a:buNone/>
            </a:pPr>
            <a:endParaRPr lang="nl-NL" b="1" i="0" u="none" strike="noStrike" dirty="0">
              <a:effectLst/>
              <a:latin typeface="Arial" panose="020B0604020202020204" pitchFamily="34" charset="0"/>
            </a:endParaRPr>
          </a:p>
          <a:p>
            <a:pPr algn="l">
              <a:buFont typeface="Arial" panose="020B0604020202020204" pitchFamily="34" charset="0"/>
              <a:buChar char="•"/>
            </a:pPr>
            <a:r>
              <a:rPr lang="nl-NL" b="0" i="0" dirty="0">
                <a:effectLst/>
                <a:latin typeface="Arial" panose="020B0604020202020204" pitchFamily="34" charset="0"/>
              </a:rPr>
              <a:t>Zet niet alles wat je kunt bedenken op je takenlijst, maar alleen de taken met de hoogste prioriteit.</a:t>
            </a:r>
          </a:p>
          <a:p>
            <a:pPr algn="l">
              <a:buFont typeface="Arial" panose="020B0604020202020204" pitchFamily="34" charset="0"/>
              <a:buChar char="•"/>
            </a:pPr>
            <a:r>
              <a:rPr lang="nl-NL" b="0" i="0" dirty="0">
                <a:effectLst/>
                <a:latin typeface="Arial" panose="020B0604020202020204" pitchFamily="34" charset="0"/>
              </a:rPr>
              <a:t>Plan je agenda niet vol maar hou 20% van je tijd vrij voor tegenvallers en onverwachte zaken.</a:t>
            </a:r>
          </a:p>
          <a:p>
            <a:pPr algn="l">
              <a:buFont typeface="Arial" panose="020B0604020202020204" pitchFamily="34" charset="0"/>
              <a:buChar char="•"/>
            </a:pPr>
            <a:r>
              <a:rPr lang="nl-NL" b="0" i="0" dirty="0">
                <a:effectLst/>
                <a:latin typeface="Arial" panose="020B0604020202020204" pitchFamily="34" charset="0"/>
              </a:rPr>
              <a:t>Budgetteer je taken met tijdlimieten: meer tijd besteed je er niet aan.</a:t>
            </a:r>
          </a:p>
          <a:p>
            <a:pPr algn="l"/>
            <a:endParaRPr lang="nl-NL" b="1" i="0" u="none" strike="noStrike" dirty="0">
              <a:effectLst/>
              <a:latin typeface="Arial" panose="020B0604020202020204" pitchFamily="34" charset="0"/>
            </a:endParaRPr>
          </a:p>
          <a:p>
            <a:pPr marL="0" indent="0" algn="l">
              <a:buNone/>
            </a:pPr>
            <a:r>
              <a:rPr lang="nl-NL" b="1" dirty="0">
                <a:latin typeface="Arial" panose="020B0604020202020204" pitchFamily="34" charset="0"/>
              </a:rPr>
              <a:t>2.    De </a:t>
            </a:r>
            <a:r>
              <a:rPr lang="nl-NL" b="1" i="0" u="none" strike="noStrike" dirty="0">
                <a:effectLst/>
                <a:latin typeface="Arial" panose="020B0604020202020204" pitchFamily="34" charset="0"/>
              </a:rPr>
              <a:t>Dromer</a:t>
            </a:r>
          </a:p>
          <a:p>
            <a:pPr marL="0" indent="0" algn="l">
              <a:buNone/>
            </a:pPr>
            <a:endParaRPr lang="nl-NL" b="1" i="0" u="none" strike="noStrike" dirty="0">
              <a:effectLst/>
              <a:latin typeface="Arial" panose="020B0604020202020204" pitchFamily="34" charset="0"/>
            </a:endParaRPr>
          </a:p>
          <a:p>
            <a:pPr algn="l">
              <a:buFont typeface="Arial" panose="020B0604020202020204" pitchFamily="34" charset="0"/>
              <a:buChar char="•"/>
            </a:pPr>
            <a:r>
              <a:rPr lang="nl-NL" b="0" i="0" dirty="0">
                <a:effectLst/>
                <a:latin typeface="Arial" panose="020B0604020202020204" pitchFamily="34" charset="0"/>
              </a:rPr>
              <a:t>Stel jezelf bij iedere taak concrete vragen over het eindresultaat, de acties die hiervoor nodig zijn, de volgorde, wie je erbij nodig hebt, wanneer zaken klaar moeten zijn en wat de doorlooptijd is.</a:t>
            </a:r>
          </a:p>
          <a:p>
            <a:pPr algn="l">
              <a:buFont typeface="Arial" panose="020B0604020202020204" pitchFamily="34" charset="0"/>
              <a:buChar char="•"/>
            </a:pPr>
            <a:r>
              <a:rPr lang="nl-NL" b="0" i="0" dirty="0">
                <a:effectLst/>
                <a:latin typeface="Arial" panose="020B0604020202020204" pitchFamily="34" charset="0"/>
              </a:rPr>
              <a:t>Schat de benodigde tijd in en verhoog dat met 20%.</a:t>
            </a:r>
          </a:p>
          <a:p>
            <a:pPr algn="l">
              <a:buFont typeface="Arial" panose="020B0604020202020204" pitchFamily="34" charset="0"/>
              <a:buChar char="•"/>
            </a:pPr>
            <a:r>
              <a:rPr lang="nl-NL" b="0" i="0" dirty="0">
                <a:effectLst/>
                <a:latin typeface="Arial" panose="020B0604020202020204" pitchFamily="34" charset="0"/>
              </a:rPr>
              <a:t>Ga bij iedere taak na wat de cruciale details zijn waardoor het kan mislukken en wat je moet doen om te zorgen dat je actie slaagt.</a:t>
            </a:r>
          </a:p>
          <a:p>
            <a:pPr algn="l">
              <a:buFont typeface="Arial" panose="020B0604020202020204" pitchFamily="34" charset="0"/>
              <a:buChar char="•"/>
            </a:pPr>
            <a:r>
              <a:rPr lang="nl-NL" b="0" i="0" dirty="0">
                <a:effectLst/>
                <a:latin typeface="Arial" panose="020B0604020202020204" pitchFamily="34" charset="0"/>
              </a:rPr>
              <a:t>Vermijd vage uitspraken als “ik zou eigenlijk”, “ik probeer om”, “binnenkort”, “zo spoedig mogelijk”. Wees concreet en specifiek.</a:t>
            </a:r>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13</a:t>
            </a:fld>
            <a:endParaRPr lang="nl-NL"/>
          </a:p>
        </p:txBody>
      </p:sp>
    </p:spTree>
    <p:extLst>
      <p:ext uri="{BB962C8B-B14F-4D97-AF65-F5344CB8AC3E}">
        <p14:creationId xmlns:p14="http://schemas.microsoft.com/office/powerpoint/2010/main" val="3103906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A297500-7527-634B-90F4-69D0994C32B4}" type="slidenum">
              <a:rPr lang="nl-NL" smtClean="0"/>
              <a:t>14</a:t>
            </a:fld>
            <a:endParaRPr lang="nl-NL"/>
          </a:p>
        </p:txBody>
      </p:sp>
      <p:sp>
        <p:nvSpPr>
          <p:cNvPr id="5" name="Rechthoek 4"/>
          <p:cNvSpPr/>
          <p:nvPr/>
        </p:nvSpPr>
        <p:spPr>
          <a:xfrm>
            <a:off x="696848" y="414127"/>
            <a:ext cx="10798304" cy="6073458"/>
          </a:xfrm>
          <a:prstGeom prst="rect">
            <a:avLst/>
          </a:prstGeom>
        </p:spPr>
        <p:txBody>
          <a:bodyPr wrap="square">
            <a:spAutoFit/>
          </a:bodyPr>
          <a:lstStyle/>
          <a:p>
            <a:pPr>
              <a:lnSpc>
                <a:spcPct val="70000"/>
              </a:lnSpc>
              <a:spcBef>
                <a:spcPts val="1000"/>
              </a:spcBef>
              <a:tabLst>
                <a:tab pos="88900" algn="l"/>
              </a:tabLst>
            </a:pPr>
            <a:r>
              <a:rPr lang="nl-BE" b="1" dirty="0">
                <a:solidFill>
                  <a:srgbClr val="29466E"/>
                </a:solidFill>
                <a:latin typeface="Arial" panose="020B0604020202020204" pitchFamily="34" charset="0"/>
              </a:rPr>
              <a:t>3.    De Piekeraar</a:t>
            </a:r>
          </a:p>
          <a:p>
            <a:pPr>
              <a:lnSpc>
                <a:spcPct val="70000"/>
              </a:lnSpc>
              <a:spcBef>
                <a:spcPts val="1000"/>
              </a:spcBef>
            </a:pPr>
            <a:endParaRPr lang="nl-BE" b="1" dirty="0">
              <a:solidFill>
                <a:srgbClr val="29466E"/>
              </a:solidFill>
              <a:latin typeface="Arial" panose="020B0604020202020204" pitchFamily="34" charset="0"/>
            </a:endParaRPr>
          </a:p>
          <a:p>
            <a:pPr marL="228600" indent="-228600">
              <a:lnSpc>
                <a:spcPct val="70000"/>
              </a:lnSpc>
              <a:spcBef>
                <a:spcPts val="1000"/>
              </a:spcBef>
              <a:buFont typeface="Arial" panose="020B0604020202020204" pitchFamily="34" charset="0"/>
              <a:buChar char="•"/>
            </a:pPr>
            <a:r>
              <a:rPr lang="nl-BE" dirty="0">
                <a:solidFill>
                  <a:srgbClr val="29466E"/>
                </a:solidFill>
                <a:latin typeface="Arial" panose="020B0604020202020204" pitchFamily="34" charset="0"/>
              </a:rPr>
              <a:t>Bagatelliseer jezelf, je kennis, je vaardigheden en je ervaring </a:t>
            </a:r>
            <a:r>
              <a:rPr lang="nl-BE" u="sng" dirty="0">
                <a:solidFill>
                  <a:srgbClr val="29466E"/>
                </a:solidFill>
                <a:latin typeface="Arial" panose="020B0604020202020204" pitchFamily="34" charset="0"/>
              </a:rPr>
              <a:t>niet</a:t>
            </a:r>
          </a:p>
          <a:p>
            <a:pPr marL="228600" indent="-228600">
              <a:lnSpc>
                <a:spcPct val="70000"/>
              </a:lnSpc>
              <a:spcBef>
                <a:spcPts val="1000"/>
              </a:spcBef>
              <a:buFont typeface="Arial" panose="020B0604020202020204" pitchFamily="34" charset="0"/>
              <a:buChar char="•"/>
            </a:pPr>
            <a:r>
              <a:rPr lang="nl-BE" dirty="0">
                <a:solidFill>
                  <a:srgbClr val="29466E"/>
                </a:solidFill>
                <a:latin typeface="Arial" panose="020B0604020202020204" pitchFamily="34" charset="0"/>
              </a:rPr>
              <a:t>Verdeel grote intimiderende taken in kleine niet-intimiderende activiteiten.</a:t>
            </a:r>
            <a:br>
              <a:rPr lang="nl-BE" dirty="0">
                <a:solidFill>
                  <a:srgbClr val="29466E"/>
                </a:solidFill>
                <a:latin typeface="Arial" panose="020B0604020202020204" pitchFamily="34" charset="0"/>
              </a:rPr>
            </a:br>
            <a:r>
              <a:rPr lang="nl-BE" dirty="0">
                <a:solidFill>
                  <a:srgbClr val="29466E"/>
                </a:solidFill>
                <a:latin typeface="Arial" panose="020B0604020202020204" pitchFamily="34" charset="0"/>
              </a:rPr>
              <a:t>Bekijk je voortgang bij iedere 5 of 10% en geniet van je resultaten</a:t>
            </a:r>
          </a:p>
          <a:p>
            <a:pPr marL="228600" indent="-228600">
              <a:lnSpc>
                <a:spcPct val="70000"/>
              </a:lnSpc>
              <a:spcBef>
                <a:spcPts val="1000"/>
              </a:spcBef>
              <a:buFont typeface="Arial" panose="020B0604020202020204" pitchFamily="34" charset="0"/>
              <a:buChar char="•"/>
            </a:pPr>
            <a:r>
              <a:rPr lang="nl-BE" dirty="0">
                <a:solidFill>
                  <a:srgbClr val="29466E"/>
                </a:solidFill>
                <a:latin typeface="Arial" panose="020B0604020202020204" pitchFamily="34" charset="0"/>
              </a:rPr>
              <a:t>Vermijd woorden als “misschien”, “waarschijnlijk”, “ik weet niet zeker”, “ik probeer”.</a:t>
            </a:r>
            <a:br>
              <a:rPr lang="nl-BE" dirty="0">
                <a:solidFill>
                  <a:srgbClr val="29466E"/>
                </a:solidFill>
                <a:latin typeface="Arial" panose="020B0604020202020204" pitchFamily="34" charset="0"/>
              </a:rPr>
            </a:br>
            <a:r>
              <a:rPr lang="nl-BE" dirty="0">
                <a:solidFill>
                  <a:srgbClr val="29466E"/>
                </a:solidFill>
                <a:latin typeface="Arial" panose="020B0604020202020204" pitchFamily="34" charset="0"/>
              </a:rPr>
              <a:t>Gebruik positieve en actie-georiënteerde formuleringen. “Ik ga” of “ik zal”.</a:t>
            </a:r>
          </a:p>
          <a:p>
            <a:pPr marL="228600" indent="-228600">
              <a:lnSpc>
                <a:spcPct val="70000"/>
              </a:lnSpc>
              <a:spcBef>
                <a:spcPts val="1000"/>
              </a:spcBef>
              <a:buFont typeface="Arial" panose="020B0604020202020204" pitchFamily="34" charset="0"/>
              <a:buChar char="•"/>
            </a:pPr>
            <a:r>
              <a:rPr lang="nl-BE" dirty="0">
                <a:solidFill>
                  <a:srgbClr val="29466E"/>
                </a:solidFill>
                <a:latin typeface="Arial" panose="020B0604020202020204" pitchFamily="34" charset="0"/>
              </a:rPr>
              <a:t>Verbind aan “ik kan niet” of ‘ik weet niet” iets wat je wél kunt of weet.</a:t>
            </a:r>
          </a:p>
          <a:p>
            <a:endParaRPr lang="nl-BE" dirty="0">
              <a:solidFill>
                <a:srgbClr val="2F4D5D"/>
              </a:solidFill>
            </a:endParaRPr>
          </a:p>
          <a:p>
            <a:endParaRPr lang="nl-BE" dirty="0">
              <a:solidFill>
                <a:srgbClr val="2F4D5D"/>
              </a:solidFill>
            </a:endParaRPr>
          </a:p>
          <a:p>
            <a:r>
              <a:rPr lang="nl-BE" b="1" dirty="0">
                <a:solidFill>
                  <a:srgbClr val="29466E"/>
                </a:solidFill>
                <a:latin typeface="Arial" panose="020B0604020202020204" pitchFamily="34" charset="0"/>
              </a:rPr>
              <a:t>4.    De adrenaline zoeker</a:t>
            </a:r>
            <a:endParaRPr lang="nl-BE" dirty="0">
              <a:solidFill>
                <a:srgbClr val="29466E"/>
              </a:solidFill>
              <a:latin typeface="Arial" panose="020B0604020202020204" pitchFamily="34" charset="0"/>
            </a:endParaRPr>
          </a:p>
          <a:p>
            <a:pPr>
              <a:spcBef>
                <a:spcPts val="1000"/>
              </a:spcBef>
            </a:pPr>
            <a:endParaRPr lang="nl-BE" b="1" dirty="0">
              <a:solidFill>
                <a:srgbClr val="29466E"/>
              </a:solidFill>
              <a:latin typeface="Arial" panose="020B0604020202020204" pitchFamily="34" charset="0"/>
            </a:endParaRPr>
          </a:p>
          <a:p>
            <a:pPr marL="285750" indent="-285750">
              <a:lnSpc>
                <a:spcPct val="70000"/>
              </a:lnSpc>
              <a:spcBef>
                <a:spcPts val="1000"/>
              </a:spcBef>
              <a:buFont typeface="Arial" panose="020B0604020202020204" pitchFamily="34" charset="0"/>
              <a:buChar char="•"/>
            </a:pPr>
            <a:r>
              <a:rPr lang="nl-BE" dirty="0">
                <a:solidFill>
                  <a:srgbClr val="29466E"/>
                </a:solidFill>
                <a:latin typeface="Arial" panose="020B0604020202020204" pitchFamily="34" charset="0"/>
              </a:rPr>
              <a:t>Realiseer je dat je niet alleen goed kunt omgaan met last-minute stress, maar dat je er meestal ook de veroorzaker van bent.</a:t>
            </a:r>
          </a:p>
          <a:p>
            <a:pPr marL="285750" indent="-285750">
              <a:lnSpc>
                <a:spcPct val="70000"/>
              </a:lnSpc>
              <a:spcBef>
                <a:spcPts val="1000"/>
              </a:spcBef>
              <a:buFont typeface="Arial" panose="020B0604020202020204" pitchFamily="34" charset="0"/>
              <a:buChar char="•"/>
            </a:pPr>
            <a:r>
              <a:rPr lang="nl-BE" dirty="0">
                <a:solidFill>
                  <a:srgbClr val="29466E"/>
                </a:solidFill>
                <a:latin typeface="Arial" panose="020B0604020202020204" pitchFamily="34" charset="0"/>
              </a:rPr>
              <a:t>Laat je minder door je gevoelens leiden en meer door de feiten.</a:t>
            </a:r>
          </a:p>
          <a:p>
            <a:pPr marL="285750" indent="-285750">
              <a:lnSpc>
                <a:spcPct val="70000"/>
              </a:lnSpc>
              <a:spcBef>
                <a:spcPts val="1000"/>
              </a:spcBef>
              <a:buFont typeface="Arial" panose="020B0604020202020204" pitchFamily="34" charset="0"/>
              <a:buChar char="•"/>
            </a:pPr>
            <a:r>
              <a:rPr lang="nl-BE" dirty="0">
                <a:solidFill>
                  <a:srgbClr val="29466E"/>
                </a:solidFill>
                <a:latin typeface="Arial" panose="020B0604020202020204" pitchFamily="34" charset="0"/>
              </a:rPr>
              <a:t>Zoek andere redenen om in actie te komen dan de kick van last-minute stress en visualiseer die.</a:t>
            </a:r>
          </a:p>
          <a:p>
            <a:pPr marL="285750" indent="-285750">
              <a:lnSpc>
                <a:spcPct val="70000"/>
              </a:lnSpc>
              <a:spcBef>
                <a:spcPts val="1000"/>
              </a:spcBef>
              <a:buFont typeface="Arial" panose="020B0604020202020204" pitchFamily="34" charset="0"/>
              <a:buChar char="•"/>
            </a:pPr>
            <a:r>
              <a:rPr lang="nl-BE" dirty="0">
                <a:solidFill>
                  <a:srgbClr val="29466E"/>
                </a:solidFill>
                <a:latin typeface="Arial" panose="020B0604020202020204" pitchFamily="34" charset="0"/>
              </a:rPr>
              <a:t>Realiseer je dat pas als je er aan begonnen bent, blijkt of een taak leuk is.</a:t>
            </a:r>
          </a:p>
          <a:p>
            <a:pPr marL="285750" indent="-285750">
              <a:lnSpc>
                <a:spcPct val="70000"/>
              </a:lnSpc>
              <a:spcBef>
                <a:spcPts val="1000"/>
              </a:spcBef>
              <a:buFont typeface="Arial" panose="020B0604020202020204" pitchFamily="34" charset="0"/>
              <a:buChar char="•"/>
            </a:pPr>
            <a:r>
              <a:rPr lang="nl-BE" dirty="0">
                <a:solidFill>
                  <a:srgbClr val="29466E"/>
                </a:solidFill>
                <a:latin typeface="Arial" panose="020B0604020202020204" pitchFamily="34" charset="0"/>
              </a:rPr>
              <a:t>Vermijd woorden waaruit je negatieve gevoel over taken blijkt en vervang die door positieve, actie-georiënteerde formuleringen.</a:t>
            </a:r>
          </a:p>
          <a:p>
            <a:endParaRPr lang="nl-BE" dirty="0"/>
          </a:p>
          <a:p>
            <a:endParaRPr lang="nl-BE" dirty="0"/>
          </a:p>
        </p:txBody>
      </p:sp>
    </p:spTree>
    <p:extLst>
      <p:ext uri="{BB962C8B-B14F-4D97-AF65-F5344CB8AC3E}">
        <p14:creationId xmlns:p14="http://schemas.microsoft.com/office/powerpoint/2010/main" val="2771134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18296" y="383457"/>
            <a:ext cx="11086904" cy="5987845"/>
          </a:xfrm>
        </p:spPr>
        <p:txBody>
          <a:bodyPr>
            <a:normAutofit fontScale="55000" lnSpcReduction="20000"/>
          </a:bodyPr>
          <a:lstStyle/>
          <a:p>
            <a:pPr marL="0" indent="0">
              <a:buNone/>
            </a:pPr>
            <a:r>
              <a:rPr lang="nl-BE" sz="3300" b="1" dirty="0">
                <a:latin typeface="Arial" panose="020B0604020202020204" pitchFamily="34" charset="0"/>
              </a:rPr>
              <a:t>5.    De Uitdager</a:t>
            </a:r>
          </a:p>
          <a:p>
            <a:pPr>
              <a:buFont typeface="Arial" panose="020B0604020202020204" pitchFamily="34" charset="0"/>
              <a:buChar char="•"/>
            </a:pPr>
            <a:endParaRPr lang="nl-BE" sz="3300" dirty="0">
              <a:latin typeface="Arial" panose="020B0604020202020204" pitchFamily="34" charset="0"/>
            </a:endParaRPr>
          </a:p>
          <a:p>
            <a:pPr>
              <a:buFont typeface="Arial" panose="020B0604020202020204" pitchFamily="34" charset="0"/>
              <a:buChar char="•"/>
            </a:pPr>
            <a:r>
              <a:rPr lang="nl-BE" sz="3300" dirty="0">
                <a:latin typeface="Arial" panose="020B0604020202020204" pitchFamily="34" charset="0"/>
              </a:rPr>
              <a:t>Zie wat anderen van je vragen niet als een opdracht maar als een verzoek.</a:t>
            </a:r>
          </a:p>
          <a:p>
            <a:pPr>
              <a:buFont typeface="Arial" panose="020B0604020202020204" pitchFamily="34" charset="0"/>
              <a:buChar char="•"/>
            </a:pPr>
            <a:r>
              <a:rPr lang="nl-BE" sz="3300" dirty="0">
                <a:latin typeface="Arial" panose="020B0604020202020204" pitchFamily="34" charset="0"/>
              </a:rPr>
              <a:t>Wees geen “</a:t>
            </a:r>
            <a:r>
              <a:rPr lang="nl-BE" sz="3300" i="1" dirty="0">
                <a:latin typeface="Arial" panose="020B0604020202020204" pitchFamily="34" charset="0"/>
              </a:rPr>
              <a:t>rebel without a </a:t>
            </a:r>
            <a:r>
              <a:rPr lang="nl-BE" sz="3300" i="1" dirty="0" err="1">
                <a:latin typeface="Arial" panose="020B0604020202020204" pitchFamily="34" charset="0"/>
              </a:rPr>
              <a:t>cause</a:t>
            </a:r>
            <a:r>
              <a:rPr lang="nl-BE" sz="3300" dirty="0">
                <a:latin typeface="Arial" panose="020B0604020202020204" pitchFamily="34" charset="0"/>
              </a:rPr>
              <a:t>” en denk na over alternatieve manieren om te reageren anders dan afwijzend, provocerend of sarcastisch.</a:t>
            </a:r>
          </a:p>
          <a:p>
            <a:pPr>
              <a:buFont typeface="Arial" panose="020B0604020202020204" pitchFamily="34" charset="0"/>
              <a:buChar char="•"/>
            </a:pPr>
            <a:r>
              <a:rPr lang="nl-BE" sz="3300" dirty="0">
                <a:latin typeface="Arial" panose="020B0604020202020204" pitchFamily="34" charset="0"/>
              </a:rPr>
              <a:t>Vermijd beschuldigingen en verwijten. Begin zinnen niet met “jij”, maar met “ik”. Maak je excuses als je iets niet hebt gedaan wat je wel had toegezegd.</a:t>
            </a:r>
          </a:p>
          <a:p>
            <a:pPr>
              <a:buFont typeface="Arial" panose="020B0604020202020204" pitchFamily="34" charset="0"/>
              <a:buChar char="•"/>
            </a:pPr>
            <a:r>
              <a:rPr lang="nl-BE" sz="3300" dirty="0">
                <a:latin typeface="Arial" panose="020B0604020202020204" pitchFamily="34" charset="0"/>
              </a:rPr>
              <a:t>Werk mét je team in plaats van tégen je team.</a:t>
            </a:r>
          </a:p>
          <a:p>
            <a:pPr>
              <a:buFont typeface="Arial" panose="020B0604020202020204" pitchFamily="34" charset="0"/>
              <a:buChar char="•"/>
            </a:pPr>
            <a:endParaRPr lang="nl-BE" sz="3300" dirty="0">
              <a:latin typeface="Arial" panose="020B0604020202020204" pitchFamily="34" charset="0"/>
            </a:endParaRPr>
          </a:p>
          <a:p>
            <a:pPr marL="514350" indent="-514350">
              <a:buAutoNum type="arabicPeriod" startAt="6"/>
            </a:pPr>
            <a:r>
              <a:rPr lang="nl-BE" sz="3300" b="1" dirty="0">
                <a:latin typeface="Arial" panose="020B0604020202020204" pitchFamily="34" charset="0"/>
              </a:rPr>
              <a:t>De </a:t>
            </a:r>
            <a:r>
              <a:rPr lang="nl-BE" sz="3300" b="1" dirty="0" err="1">
                <a:latin typeface="Arial" panose="020B0604020202020204" pitchFamily="34" charset="0"/>
              </a:rPr>
              <a:t>Pleaser</a:t>
            </a:r>
            <a:endParaRPr lang="nl-BE" sz="3300" dirty="0">
              <a:latin typeface="Arial" panose="020B0604020202020204" pitchFamily="34" charset="0"/>
            </a:endParaRPr>
          </a:p>
          <a:p>
            <a:pPr marL="514350" indent="-514350">
              <a:buAutoNum type="arabicPeriod" startAt="6"/>
            </a:pPr>
            <a:endParaRPr lang="nl-BE" sz="3300" b="1" dirty="0">
              <a:latin typeface="Arial" panose="020B0604020202020204" pitchFamily="34" charset="0"/>
            </a:endParaRPr>
          </a:p>
          <a:p>
            <a:pPr>
              <a:buFont typeface="Arial" panose="020B0604020202020204" pitchFamily="34" charset="0"/>
              <a:buChar char="•"/>
            </a:pPr>
            <a:r>
              <a:rPr lang="nl-BE" sz="3300" dirty="0">
                <a:latin typeface="Arial" panose="020B0604020202020204" pitchFamily="34" charset="0"/>
              </a:rPr>
              <a:t>Realiseer je dat je niet alles kan doen en niet alles kunt zijn voor iedereen. </a:t>
            </a:r>
          </a:p>
          <a:p>
            <a:pPr>
              <a:buFont typeface="Arial" panose="020B0604020202020204" pitchFamily="34" charset="0"/>
              <a:buChar char="•"/>
            </a:pPr>
            <a:r>
              <a:rPr lang="nl-BE" sz="3300" dirty="0">
                <a:latin typeface="Arial" panose="020B0604020202020204" pitchFamily="34" charset="0"/>
              </a:rPr>
              <a:t>Maak jouw keuzes, stel jouw prioriteiten, bewaak je grenzen en neem de regie over jouw werk/leven.</a:t>
            </a:r>
          </a:p>
          <a:p>
            <a:pPr>
              <a:buFont typeface="Arial" panose="020B0604020202020204" pitchFamily="34" charset="0"/>
              <a:buChar char="•"/>
            </a:pPr>
            <a:r>
              <a:rPr lang="nl-BE" sz="3300" dirty="0">
                <a:latin typeface="Arial" panose="020B0604020202020204" pitchFamily="34" charset="0"/>
              </a:rPr>
              <a:t>Vervang “ik zou eigenlijk moeten” door “ik wil”</a:t>
            </a:r>
          </a:p>
          <a:p>
            <a:pPr>
              <a:buFont typeface="Arial" panose="020B0604020202020204" pitchFamily="34" charset="0"/>
              <a:buChar char="•"/>
            </a:pPr>
            <a:r>
              <a:rPr lang="nl-BE" sz="3300" dirty="0">
                <a:latin typeface="Arial" panose="020B0604020202020204" pitchFamily="34" charset="0"/>
              </a:rPr>
              <a:t>Leer wanneer en hoe je “nee” kunt zeggen en spreek 1 van deze mogelijkheden hardop uit in situaties waarin je “nee” denkt:</a:t>
            </a:r>
          </a:p>
          <a:p>
            <a:pPr marL="1143000" lvl="3">
              <a:spcBef>
                <a:spcPts val="1000"/>
              </a:spcBef>
              <a:buFont typeface="Arial" panose="020B0604020202020204" pitchFamily="34" charset="0"/>
              <a:buChar char="•"/>
            </a:pPr>
            <a:r>
              <a:rPr lang="nl-BE" sz="2700" dirty="0">
                <a:latin typeface="Arial" panose="020B0604020202020204" pitchFamily="34" charset="0"/>
              </a:rPr>
              <a:t>Nee met een beleefd bedankje</a:t>
            </a:r>
          </a:p>
          <a:p>
            <a:pPr marL="1143000" lvl="3">
              <a:spcBef>
                <a:spcPts val="1000"/>
              </a:spcBef>
              <a:buFont typeface="Arial" panose="020B0604020202020204" pitchFamily="34" charset="0"/>
              <a:buChar char="•"/>
            </a:pPr>
            <a:r>
              <a:rPr lang="nl-BE" sz="2700" dirty="0">
                <a:latin typeface="Arial" panose="020B0604020202020204" pitchFamily="34" charset="0"/>
              </a:rPr>
              <a:t>Nee met een verklaring</a:t>
            </a:r>
          </a:p>
          <a:p>
            <a:pPr marL="1143000" lvl="3">
              <a:spcBef>
                <a:spcPts val="1000"/>
              </a:spcBef>
              <a:buFont typeface="Arial" panose="020B0604020202020204" pitchFamily="34" charset="0"/>
              <a:buChar char="•"/>
            </a:pPr>
            <a:r>
              <a:rPr lang="nl-BE" sz="2700" dirty="0">
                <a:latin typeface="Arial" panose="020B0604020202020204" pitchFamily="34" charset="0"/>
              </a:rPr>
              <a:t>Nee met een alternatief</a:t>
            </a:r>
          </a:p>
          <a:p>
            <a:pPr marL="1143000" lvl="3">
              <a:spcBef>
                <a:spcPts val="1000"/>
              </a:spcBef>
              <a:buFont typeface="Arial" panose="020B0604020202020204" pitchFamily="34" charset="0"/>
              <a:buChar char="•"/>
            </a:pPr>
            <a:r>
              <a:rPr lang="nl-BE" sz="2700" dirty="0">
                <a:latin typeface="Arial" panose="020B0604020202020204" pitchFamily="34" charset="0"/>
              </a:rPr>
              <a:t>Of zelfs nee zonder meer</a:t>
            </a:r>
          </a:p>
          <a:p>
            <a:endParaRPr lang="nl-BE" dirty="0"/>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15</a:t>
            </a:fld>
            <a:endParaRPr lang="nl-NL"/>
          </a:p>
        </p:txBody>
      </p:sp>
    </p:spTree>
    <p:extLst>
      <p:ext uri="{BB962C8B-B14F-4D97-AF65-F5344CB8AC3E}">
        <p14:creationId xmlns:p14="http://schemas.microsoft.com/office/powerpoint/2010/main" val="2802438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2200" y="392462"/>
            <a:ext cx="11041200" cy="755820"/>
          </a:xfrm>
        </p:spPr>
        <p:txBody>
          <a:bodyPr/>
          <a:lstStyle/>
          <a:p>
            <a:r>
              <a:rPr lang="nl-BE" dirty="0"/>
              <a:t>7	Wat als het niet (meteen) lukt? </a:t>
            </a:r>
          </a:p>
        </p:txBody>
      </p:sp>
      <p:sp>
        <p:nvSpPr>
          <p:cNvPr id="3" name="Tijdelijke aanduiding voor inhoud 2"/>
          <p:cNvSpPr>
            <a:spLocks noGrp="1"/>
          </p:cNvSpPr>
          <p:nvPr>
            <p:ph idx="1"/>
          </p:nvPr>
        </p:nvSpPr>
        <p:spPr>
          <a:xfrm>
            <a:off x="818296" y="1071717"/>
            <a:ext cx="11086904" cy="1504335"/>
          </a:xfrm>
        </p:spPr>
        <p:txBody>
          <a:bodyPr>
            <a:normAutofit/>
          </a:bodyPr>
          <a:lstStyle/>
          <a:p>
            <a:pPr marL="0" indent="0">
              <a:buNone/>
            </a:pPr>
            <a:r>
              <a:rPr lang="nl-BE" sz="2800" dirty="0"/>
              <a:t>1)	</a:t>
            </a:r>
            <a:r>
              <a:rPr lang="nl-BE" sz="2400" dirty="0"/>
              <a:t>Doe de </a:t>
            </a:r>
            <a:r>
              <a:rPr lang="nl-BE" sz="2400" b="1" dirty="0"/>
              <a:t>test</a:t>
            </a:r>
            <a:r>
              <a:rPr lang="nl-BE" sz="2400" dirty="0"/>
              <a:t> om beter zicht en advies te krijgen i.v.m. je uitstelgedrag</a:t>
            </a:r>
            <a:r>
              <a:rPr lang="nl-BE" sz="2800" dirty="0"/>
              <a:t>: </a:t>
            </a:r>
          </a:p>
          <a:p>
            <a:pPr marL="0" indent="0">
              <a:buNone/>
            </a:pPr>
            <a:r>
              <a:rPr lang="nl-BE" sz="2800" dirty="0"/>
              <a:t>	</a:t>
            </a:r>
            <a:r>
              <a:rPr lang="nl-BE" sz="2000" dirty="0">
                <a:hlinkClick r:id="rId2"/>
              </a:rPr>
              <a:t>https://studerenzonderblokkeren.dsv.kuleuven.be/doe-de-test</a:t>
            </a:r>
            <a:endParaRPr lang="nl-BE" sz="2000" dirty="0"/>
          </a:p>
          <a:p>
            <a:pPr marL="0" indent="0">
              <a:buNone/>
            </a:pPr>
            <a:endParaRPr lang="nl-BE" sz="2000" dirty="0"/>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16</a:t>
            </a:fld>
            <a:endParaRPr lang="nl-NL"/>
          </a:p>
        </p:txBody>
      </p:sp>
      <p:pic>
        <p:nvPicPr>
          <p:cNvPr id="10" name="Afbeelding 9">
            <a:extLst>
              <a:ext uri="{FF2B5EF4-FFF2-40B4-BE49-F238E27FC236}">
                <a16:creationId xmlns:a16="http://schemas.microsoft.com/office/drawing/2014/main" id="{2611CDB7-FA4E-433E-9422-0080D063BD51}"/>
              </a:ext>
            </a:extLst>
          </p:cNvPr>
          <p:cNvPicPr>
            <a:picLocks noChangeAspect="1"/>
          </p:cNvPicPr>
          <p:nvPr/>
        </p:nvPicPr>
        <p:blipFill rotWithShape="1">
          <a:blip r:embed="rId3"/>
          <a:srcRect b="5648"/>
          <a:stretch/>
        </p:blipFill>
        <p:spPr>
          <a:xfrm>
            <a:off x="2203153" y="2077880"/>
            <a:ext cx="7785694" cy="4132120"/>
          </a:xfrm>
          <a:prstGeom prst="rect">
            <a:avLst/>
          </a:prstGeom>
          <a:ln w="19050">
            <a:solidFill>
              <a:srgbClr val="29466E"/>
            </a:solidFill>
          </a:ln>
        </p:spPr>
      </p:pic>
    </p:spTree>
    <p:extLst>
      <p:ext uri="{BB962C8B-B14F-4D97-AF65-F5344CB8AC3E}">
        <p14:creationId xmlns:p14="http://schemas.microsoft.com/office/powerpoint/2010/main" val="109396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64000" y="737419"/>
            <a:ext cx="11041200" cy="5309420"/>
          </a:xfrm>
        </p:spPr>
        <p:txBody>
          <a:bodyPr>
            <a:normAutofit lnSpcReduction="10000"/>
          </a:bodyPr>
          <a:lstStyle/>
          <a:p>
            <a:pPr marL="0" indent="0">
              <a:buNone/>
            </a:pPr>
            <a:r>
              <a:rPr lang="nl-BE" sz="2600" dirty="0"/>
              <a:t>2)	Try again, </a:t>
            </a:r>
            <a:r>
              <a:rPr lang="nl-BE" sz="2600" b="1" dirty="0"/>
              <a:t>analyseer</a:t>
            </a:r>
            <a:r>
              <a:rPr lang="nl-BE" sz="2600" dirty="0"/>
              <a:t> waardoor het niet lukte en maak daar je 	prioriteit van</a:t>
            </a:r>
          </a:p>
          <a:p>
            <a:pPr marL="457200" lvl="1" indent="0">
              <a:buNone/>
            </a:pPr>
            <a:r>
              <a:rPr lang="nl-BE" sz="2200" i="1" dirty="0"/>
              <a:t> 		Bv. ik geef mijn gsm om 8u af en vraag hem terug om 20u</a:t>
            </a:r>
          </a:p>
          <a:p>
            <a:endParaRPr lang="nl-BE" sz="2600" dirty="0"/>
          </a:p>
          <a:p>
            <a:pPr marL="0" indent="0">
              <a:spcAft>
                <a:spcPts val="600"/>
              </a:spcAft>
              <a:buNone/>
            </a:pPr>
            <a:r>
              <a:rPr lang="nl-BE" sz="2600" dirty="0"/>
              <a:t>3)	Bekijk online </a:t>
            </a:r>
            <a:r>
              <a:rPr lang="nl-BE" sz="2600" b="1" dirty="0"/>
              <a:t>filmpjes</a:t>
            </a:r>
            <a:r>
              <a:rPr lang="nl-BE" sz="2600" dirty="0"/>
              <a:t> van STUVO op:</a:t>
            </a:r>
          </a:p>
          <a:p>
            <a:pPr marL="0" indent="0" algn="ctr">
              <a:buNone/>
            </a:pPr>
            <a:r>
              <a:rPr lang="nl-NL" sz="1800" u="none" strike="noStrike" dirty="0">
                <a:solidFill>
                  <a:srgbClr val="D8E7F1"/>
                </a:solidFill>
                <a:effectLst/>
                <a:latin typeface="Arial" panose="020B0604020202020204" pitchFamily="34" charset="0"/>
                <a:ea typeface="Calibri" panose="020F0502020204030204" pitchFamily="34" charset="0"/>
                <a:hlinkClick r:id="rId3" tooltip="https://kuleuven.mediaspace.kaltura.com/media/Sessie+Studieplanning+22+oktober+2020/1_bmzysoot"/>
              </a:rPr>
              <a:t>Studieplanning</a:t>
            </a:r>
            <a:endParaRPr lang="nl-NL" sz="1800" u="none" strike="noStrike" dirty="0">
              <a:solidFill>
                <a:srgbClr val="D8E7F1"/>
              </a:solidFill>
              <a:effectLst/>
              <a:latin typeface="Arial" panose="020B0604020202020204" pitchFamily="34" charset="0"/>
              <a:ea typeface="Calibri" panose="020F0502020204030204" pitchFamily="34" charset="0"/>
            </a:endParaRPr>
          </a:p>
          <a:p>
            <a:pPr marL="0" indent="0" algn="ctr">
              <a:buNone/>
            </a:pPr>
            <a:r>
              <a:rPr lang="nl-NL" sz="1800" u="none" strike="noStrike" dirty="0">
                <a:solidFill>
                  <a:srgbClr val="D8E7F1"/>
                </a:solidFill>
                <a:effectLst/>
                <a:latin typeface="Arial" panose="020B0604020202020204" pitchFamily="34" charset="0"/>
                <a:ea typeface="Calibri" panose="020F0502020204030204" pitchFamily="34" charset="0"/>
                <a:hlinkClick r:id="rId4" tooltip="https://kuleuven.mediaspace.kaltura.com/media/sessie+studiemethode/1_mlnfnvt1"/>
              </a:rPr>
              <a:t>Studiemethode</a:t>
            </a:r>
            <a:endParaRPr lang="nl-NL" sz="1800" u="none" strike="noStrike" dirty="0">
              <a:solidFill>
                <a:srgbClr val="D8E7F1"/>
              </a:solidFill>
              <a:effectLst/>
              <a:latin typeface="Arial" panose="020B0604020202020204" pitchFamily="34" charset="0"/>
              <a:ea typeface="Calibri" panose="020F0502020204030204" pitchFamily="34" charset="0"/>
            </a:endParaRPr>
          </a:p>
          <a:p>
            <a:pPr marL="0" indent="0" algn="ctr">
              <a:buNone/>
            </a:pPr>
            <a:r>
              <a:rPr lang="nl-NL" sz="1800" u="none" strike="noStrike" dirty="0">
                <a:solidFill>
                  <a:srgbClr val="D8E7F1"/>
                </a:solidFill>
                <a:effectLst/>
                <a:latin typeface="Arial" panose="020B0604020202020204" pitchFamily="34" charset="0"/>
                <a:ea typeface="Calibri" panose="020F0502020204030204" pitchFamily="34" charset="0"/>
                <a:hlinkClick r:id="rId5" tooltip="https://kuleuven.mediaspace.kaltura.com/media/Online_offline+in+balans/1_v5d3jsqh"/>
              </a:rPr>
              <a:t>Online/offline in balans</a:t>
            </a:r>
            <a:endParaRPr lang="nl-NL" sz="1800" u="none" strike="noStrike" dirty="0">
              <a:solidFill>
                <a:srgbClr val="D8E7F1"/>
              </a:solidFill>
              <a:effectLst/>
              <a:latin typeface="Arial" panose="020B0604020202020204" pitchFamily="34" charset="0"/>
              <a:ea typeface="Calibri" panose="020F0502020204030204" pitchFamily="34" charset="0"/>
            </a:endParaRPr>
          </a:p>
          <a:p>
            <a:pPr marL="0" indent="0" algn="ctr">
              <a:buNone/>
            </a:pPr>
            <a:r>
              <a:rPr lang="nl-NL" sz="1800" u="none" strike="noStrike" dirty="0">
                <a:solidFill>
                  <a:srgbClr val="D8E7F1"/>
                </a:solidFill>
                <a:effectLst/>
                <a:latin typeface="Arial" panose="020B0604020202020204" pitchFamily="34" charset="0"/>
                <a:ea typeface="Calibri" panose="020F0502020204030204" pitchFamily="34" charset="0"/>
                <a:hlinkClick r:id="rId6" tooltip="https://kuleuven.mediaspace.kaltura.com/media/Je+faalangst+te+lijf/1_s62x35bl"/>
              </a:rPr>
              <a:t>Faalangst</a:t>
            </a:r>
            <a:endParaRPr lang="nl-NL" sz="1800" dirty="0">
              <a:effectLst/>
              <a:latin typeface="Calibri" panose="020F0502020204030204" pitchFamily="34" charset="0"/>
              <a:ea typeface="Calibri" panose="020F0502020204030204" pitchFamily="34" charset="0"/>
            </a:endParaRPr>
          </a:p>
          <a:p>
            <a:pPr marL="0" indent="0" algn="ctr">
              <a:buNone/>
            </a:pPr>
            <a:r>
              <a:rPr lang="nl-NL" sz="1800" u="none" strike="noStrike" dirty="0">
                <a:solidFill>
                  <a:srgbClr val="D8E7F1"/>
                </a:solidFill>
                <a:effectLst/>
                <a:latin typeface="Arial" panose="020B0604020202020204" pitchFamily="34" charset="0"/>
                <a:ea typeface="Calibri" panose="020F0502020204030204" pitchFamily="34" charset="0"/>
                <a:hlinkClick r:id="rId7" tooltip="https://cdnapisec.kaltura.com/html5/html5lib/v2.79.3/mwEmbedFrame.php/p/2375821/uiconf_id/43066731/entry_id/1_ip0cmytj?wid=1_vhiprd61&amp;iframeembed=true&amp;playerId=kaltura_player&amp;entry_id=1_ip0cmytj&amp;flashvars%5BstreamerType%5D=auto&amp;flashvars%5BlocalizationCod"/>
              </a:rPr>
              <a:t>Omgaan met studiestress</a:t>
            </a:r>
            <a:endParaRPr lang="nl-NL" sz="1800" u="none" strike="noStrike" dirty="0">
              <a:solidFill>
                <a:srgbClr val="D8E7F1"/>
              </a:solidFill>
              <a:effectLst/>
              <a:latin typeface="Arial" panose="020B0604020202020204" pitchFamily="34" charset="0"/>
              <a:ea typeface="Calibri" panose="020F0502020204030204" pitchFamily="34" charset="0"/>
            </a:endParaRPr>
          </a:p>
          <a:p>
            <a:pPr marL="0" indent="0">
              <a:buNone/>
            </a:pPr>
            <a:endParaRPr lang="nl-BE" dirty="0"/>
          </a:p>
          <a:p>
            <a:pPr marL="0" indent="0">
              <a:spcAft>
                <a:spcPts val="1200"/>
              </a:spcAft>
              <a:buNone/>
            </a:pPr>
            <a:r>
              <a:rPr lang="nl-BE" sz="2600" dirty="0"/>
              <a:t>4)	Lukt het nog niet? Maak een afspraak met een </a:t>
            </a:r>
            <a:r>
              <a:rPr lang="nl-BE" sz="2600" b="1" dirty="0"/>
              <a:t>studiebegeleider</a:t>
            </a:r>
            <a:r>
              <a:rPr lang="nl-BE" sz="2600" dirty="0"/>
              <a:t> of 	</a:t>
            </a:r>
            <a:r>
              <a:rPr lang="nl-BE" sz="2600" b="1" dirty="0"/>
              <a:t>studentenpsycholoog</a:t>
            </a:r>
            <a:r>
              <a:rPr lang="nl-BE" sz="2600" dirty="0"/>
              <a:t> van je campus</a:t>
            </a:r>
            <a:endParaRPr lang="nl-BE" dirty="0"/>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17</a:t>
            </a:fld>
            <a:endParaRPr lang="nl-NL"/>
          </a:p>
        </p:txBody>
      </p:sp>
    </p:spTree>
    <p:extLst>
      <p:ext uri="{BB962C8B-B14F-4D97-AF65-F5344CB8AC3E}">
        <p14:creationId xmlns:p14="http://schemas.microsoft.com/office/powerpoint/2010/main" val="3411108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27C2251-34DF-4E79-8523-BB79B3FB55E7}"/>
              </a:ext>
            </a:extLst>
          </p:cNvPr>
          <p:cNvSpPr>
            <a:spLocks noGrp="1"/>
          </p:cNvSpPr>
          <p:nvPr>
            <p:ph idx="1"/>
          </p:nvPr>
        </p:nvSpPr>
        <p:spPr>
          <a:xfrm>
            <a:off x="800709" y="912220"/>
            <a:ext cx="10590581" cy="2342258"/>
          </a:xfrm>
        </p:spPr>
        <p:txBody>
          <a:bodyPr>
            <a:normAutofit/>
          </a:bodyPr>
          <a:lstStyle/>
          <a:p>
            <a:pPr marL="0" indent="0" algn="ctr">
              <a:buNone/>
            </a:pPr>
            <a:r>
              <a:rPr lang="nl-BE" sz="6000" b="1" dirty="0"/>
              <a:t>SUCCES!</a:t>
            </a:r>
          </a:p>
        </p:txBody>
      </p:sp>
      <p:sp>
        <p:nvSpPr>
          <p:cNvPr id="4" name="Tijdelijke aanduiding voor dianummer 3">
            <a:extLst>
              <a:ext uri="{FF2B5EF4-FFF2-40B4-BE49-F238E27FC236}">
                <a16:creationId xmlns:a16="http://schemas.microsoft.com/office/drawing/2014/main" id="{66C2ADAE-879C-4B62-BDEA-2D15E0B029D5}"/>
              </a:ext>
            </a:extLst>
          </p:cNvPr>
          <p:cNvSpPr>
            <a:spLocks noGrp="1"/>
          </p:cNvSpPr>
          <p:nvPr>
            <p:ph type="sldNum" sz="quarter" idx="12"/>
          </p:nvPr>
        </p:nvSpPr>
        <p:spPr/>
        <p:txBody>
          <a:bodyPr/>
          <a:lstStyle/>
          <a:p>
            <a:fld id="{0A297500-7527-634B-90F4-69D0994C32B4}" type="slidenum">
              <a:rPr lang="nl-NL" smtClean="0"/>
              <a:t>18</a:t>
            </a:fld>
            <a:endParaRPr lang="nl-NL"/>
          </a:p>
        </p:txBody>
      </p:sp>
      <p:pic>
        <p:nvPicPr>
          <p:cNvPr id="5" name="Picture 4" descr="Hoeveel succes heb jij nodig?">
            <a:extLst>
              <a:ext uri="{FF2B5EF4-FFF2-40B4-BE49-F238E27FC236}">
                <a16:creationId xmlns:a16="http://schemas.microsoft.com/office/drawing/2014/main" id="{7ABFA008-162A-4347-AAFA-CBAF5B246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0632" y="2379407"/>
            <a:ext cx="3310736" cy="3310736"/>
          </a:xfrm>
          <a:prstGeom prst="rect">
            <a:avLst/>
          </a:prstGeom>
          <a:noFill/>
          <a:ln w="19050">
            <a:solidFill>
              <a:srgbClr val="29466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922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3DD2C6-6F27-466C-965A-DDCBCBF73E66}"/>
              </a:ext>
            </a:extLst>
          </p:cNvPr>
          <p:cNvSpPr>
            <a:spLocks noGrp="1"/>
          </p:cNvSpPr>
          <p:nvPr>
            <p:ph type="title"/>
          </p:nvPr>
        </p:nvSpPr>
        <p:spPr/>
        <p:txBody>
          <a:bodyPr/>
          <a:lstStyle/>
          <a:p>
            <a:r>
              <a:rPr lang="nl-BE" dirty="0"/>
              <a:t>Enkele afspraken</a:t>
            </a:r>
            <a:endParaRPr lang="nl-NL" dirty="0"/>
          </a:p>
        </p:txBody>
      </p:sp>
      <p:sp>
        <p:nvSpPr>
          <p:cNvPr id="3" name="Tijdelijke aanduiding voor inhoud 2">
            <a:extLst>
              <a:ext uri="{FF2B5EF4-FFF2-40B4-BE49-F238E27FC236}">
                <a16:creationId xmlns:a16="http://schemas.microsoft.com/office/drawing/2014/main" id="{6F5456B3-6B64-4BDD-9D1B-A82EEACD5AF0}"/>
              </a:ext>
            </a:extLst>
          </p:cNvPr>
          <p:cNvSpPr>
            <a:spLocks noGrp="1"/>
          </p:cNvSpPr>
          <p:nvPr>
            <p:ph idx="1"/>
          </p:nvPr>
        </p:nvSpPr>
        <p:spPr/>
        <p:txBody>
          <a:bodyPr>
            <a:normAutofit lnSpcReduction="10000"/>
          </a:bodyPr>
          <a:lstStyle/>
          <a:p>
            <a:pPr marL="514350" indent="-514350">
              <a:buAutoNum type="arabicPlain"/>
            </a:pPr>
            <a:r>
              <a:rPr lang="nl-BE" dirty="0"/>
              <a:t>Zet je micro uit tijdens de presentatie</a:t>
            </a:r>
          </a:p>
          <a:p>
            <a:pPr marL="514350" indent="-514350">
              <a:buAutoNum type="arabicPlain"/>
            </a:pPr>
            <a:endParaRPr lang="nl-BE" dirty="0"/>
          </a:p>
          <a:p>
            <a:pPr marL="514350" indent="-514350">
              <a:buAutoNum type="arabicPlain" startAt="2"/>
            </a:pPr>
            <a:r>
              <a:rPr lang="nl-BE" dirty="0"/>
              <a:t>Vragen stellen kan via chat na de presentatie</a:t>
            </a:r>
          </a:p>
          <a:p>
            <a:pPr marL="514350" indent="-514350">
              <a:buAutoNum type="arabicPlain" startAt="2"/>
            </a:pPr>
            <a:endParaRPr lang="nl-BE" dirty="0"/>
          </a:p>
          <a:p>
            <a:pPr marL="514350" indent="-514350">
              <a:buAutoNum type="arabicPlain" startAt="3"/>
            </a:pPr>
            <a:r>
              <a:rPr lang="nl-BE" dirty="0"/>
              <a:t>De presentatie wordt niet opgenomen maar wordt wel online geplaatst op: </a:t>
            </a:r>
          </a:p>
          <a:p>
            <a:pPr marL="0" indent="0">
              <a:buNone/>
            </a:pPr>
            <a:endParaRPr lang="nl-BE" dirty="0"/>
          </a:p>
          <a:p>
            <a:pPr marL="0" indent="0">
              <a:buNone/>
            </a:pPr>
            <a:r>
              <a:rPr lang="nl-BE" dirty="0"/>
              <a:t>	</a:t>
            </a:r>
            <a:r>
              <a:rPr lang="nl-BE" dirty="0">
                <a:hlinkClick r:id="rId3"/>
              </a:rPr>
              <a:t>https://www.odisee.be/uitstelgedrag</a:t>
            </a:r>
            <a:r>
              <a:rPr lang="nl-BE" dirty="0"/>
              <a:t>  		</a:t>
            </a:r>
          </a:p>
        </p:txBody>
      </p:sp>
      <p:sp>
        <p:nvSpPr>
          <p:cNvPr id="4" name="Tijdelijke aanduiding voor dianummer 3">
            <a:extLst>
              <a:ext uri="{FF2B5EF4-FFF2-40B4-BE49-F238E27FC236}">
                <a16:creationId xmlns:a16="http://schemas.microsoft.com/office/drawing/2014/main" id="{1B1D3FB3-1CB0-4568-A469-37D2D2EE1C90}"/>
              </a:ext>
            </a:extLst>
          </p:cNvPr>
          <p:cNvSpPr>
            <a:spLocks noGrp="1"/>
          </p:cNvSpPr>
          <p:nvPr>
            <p:ph type="sldNum" sz="quarter" idx="12"/>
          </p:nvPr>
        </p:nvSpPr>
        <p:spPr/>
        <p:txBody>
          <a:bodyPr/>
          <a:lstStyle/>
          <a:p>
            <a:fld id="{0A297500-7527-634B-90F4-69D0994C32B4}" type="slidenum">
              <a:rPr lang="nl-NL" smtClean="0"/>
              <a:t>2</a:t>
            </a:fld>
            <a:endParaRPr lang="nl-NL"/>
          </a:p>
        </p:txBody>
      </p:sp>
    </p:spTree>
    <p:extLst>
      <p:ext uri="{BB962C8B-B14F-4D97-AF65-F5344CB8AC3E}">
        <p14:creationId xmlns:p14="http://schemas.microsoft.com/office/powerpoint/2010/main" val="2667698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Wat komt er aan bod? </a:t>
            </a:r>
          </a:p>
        </p:txBody>
      </p:sp>
      <p:sp>
        <p:nvSpPr>
          <p:cNvPr id="4" name="Tijdelijke aanduiding voor inhoud 3"/>
          <p:cNvSpPr>
            <a:spLocks noGrp="1"/>
          </p:cNvSpPr>
          <p:nvPr>
            <p:ph idx="1"/>
          </p:nvPr>
        </p:nvSpPr>
        <p:spPr>
          <a:xfrm>
            <a:off x="864000" y="1917577"/>
            <a:ext cx="11041200" cy="4039340"/>
          </a:xfrm>
        </p:spPr>
        <p:txBody>
          <a:bodyPr>
            <a:normAutofit/>
          </a:bodyPr>
          <a:lstStyle/>
          <a:p>
            <a:pPr marL="0" indent="0">
              <a:lnSpc>
                <a:spcPct val="100000"/>
              </a:lnSpc>
              <a:buNone/>
            </a:pPr>
            <a:r>
              <a:rPr lang="nl-NL" dirty="0"/>
              <a:t>1	</a:t>
            </a:r>
            <a:r>
              <a:rPr lang="nl-NL" u="sng" dirty="0"/>
              <a:t>Omschrijving</a:t>
            </a:r>
            <a:r>
              <a:rPr lang="nl-NL" dirty="0"/>
              <a:t> van uitstelgedrag</a:t>
            </a:r>
          </a:p>
          <a:p>
            <a:pPr marL="0" indent="0">
              <a:lnSpc>
                <a:spcPct val="100000"/>
              </a:lnSpc>
              <a:buNone/>
            </a:pPr>
            <a:r>
              <a:rPr lang="nl-NL" dirty="0"/>
              <a:t>2	</a:t>
            </a:r>
            <a:r>
              <a:rPr lang="nl-NL" u="sng" dirty="0"/>
              <a:t>Oorzaken</a:t>
            </a:r>
            <a:r>
              <a:rPr lang="nl-NL" dirty="0"/>
              <a:t> van uitstelgedrag</a:t>
            </a:r>
          </a:p>
          <a:p>
            <a:pPr marL="0" indent="0">
              <a:lnSpc>
                <a:spcPct val="100000"/>
              </a:lnSpc>
              <a:buNone/>
            </a:pPr>
            <a:r>
              <a:rPr lang="nl-NL" dirty="0"/>
              <a:t>3	</a:t>
            </a:r>
            <a:r>
              <a:rPr lang="nl-NL" u="sng" dirty="0"/>
              <a:t>Functie</a:t>
            </a:r>
            <a:r>
              <a:rPr lang="nl-NL" dirty="0"/>
              <a:t> van uitstelgedrag</a:t>
            </a:r>
          </a:p>
          <a:p>
            <a:pPr marL="0" indent="0">
              <a:lnSpc>
                <a:spcPct val="100000"/>
              </a:lnSpc>
              <a:buNone/>
            </a:pPr>
            <a:r>
              <a:rPr lang="nl-NL" dirty="0"/>
              <a:t>4 	Welk </a:t>
            </a:r>
            <a:r>
              <a:rPr lang="nl-NL" u="sng" dirty="0"/>
              <a:t>type</a:t>
            </a:r>
            <a:r>
              <a:rPr lang="nl-NL" dirty="0"/>
              <a:t> (studie) uitsteller ben ik?</a:t>
            </a:r>
          </a:p>
          <a:p>
            <a:pPr marL="0" indent="0">
              <a:lnSpc>
                <a:spcPct val="100000"/>
              </a:lnSpc>
              <a:buNone/>
            </a:pPr>
            <a:r>
              <a:rPr lang="nl-NL" dirty="0"/>
              <a:t>5	</a:t>
            </a:r>
            <a:r>
              <a:rPr lang="nl-NL" u="sng" dirty="0"/>
              <a:t>Gevolgen</a:t>
            </a:r>
            <a:r>
              <a:rPr lang="nl-NL" dirty="0"/>
              <a:t> van uitstelgedrag</a:t>
            </a:r>
          </a:p>
          <a:p>
            <a:pPr marL="0" indent="0">
              <a:lnSpc>
                <a:spcPct val="100000"/>
              </a:lnSpc>
              <a:buNone/>
            </a:pPr>
            <a:r>
              <a:rPr lang="nl-NL" dirty="0"/>
              <a:t>6	Wat kan ik er aan </a:t>
            </a:r>
            <a:r>
              <a:rPr lang="nl-NL" u="sng" dirty="0"/>
              <a:t>doen</a:t>
            </a:r>
            <a:r>
              <a:rPr lang="nl-NL" dirty="0"/>
              <a:t>? </a:t>
            </a:r>
            <a:r>
              <a:rPr lang="nl-NL" i="1" dirty="0"/>
              <a:t>Algemene tips + specifieke tips</a:t>
            </a:r>
          </a:p>
          <a:p>
            <a:pPr marL="0" indent="0">
              <a:lnSpc>
                <a:spcPct val="100000"/>
              </a:lnSpc>
              <a:buNone/>
            </a:pPr>
            <a:r>
              <a:rPr lang="nl-NL" dirty="0"/>
              <a:t>7	Wat als het niet (meteen) </a:t>
            </a:r>
            <a:r>
              <a:rPr lang="nl-NL" u="sng" dirty="0"/>
              <a:t>lukt</a:t>
            </a:r>
            <a:r>
              <a:rPr lang="nl-NL" dirty="0"/>
              <a:t>?</a:t>
            </a:r>
          </a:p>
        </p:txBody>
      </p:sp>
      <p:sp>
        <p:nvSpPr>
          <p:cNvPr id="5" name="Tijdelijke aanduiding voor dianummer 4"/>
          <p:cNvSpPr>
            <a:spLocks noGrp="1"/>
          </p:cNvSpPr>
          <p:nvPr>
            <p:ph type="sldNum" sz="quarter" idx="12"/>
          </p:nvPr>
        </p:nvSpPr>
        <p:spPr/>
        <p:txBody>
          <a:bodyPr/>
          <a:lstStyle/>
          <a:p>
            <a:fld id="{0A297500-7527-634B-90F4-69D0994C32B4}" type="slidenum">
              <a:rPr lang="nl-NL" smtClean="0"/>
              <a:pPr/>
              <a:t>3</a:t>
            </a:fld>
            <a:endParaRPr lang="nl-NL"/>
          </a:p>
        </p:txBody>
      </p:sp>
    </p:spTree>
    <p:extLst>
      <p:ext uri="{BB962C8B-B14F-4D97-AF65-F5344CB8AC3E}">
        <p14:creationId xmlns:p14="http://schemas.microsoft.com/office/powerpoint/2010/main" val="276971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1	Omschrijving  uitstelgedrag</a:t>
            </a:r>
          </a:p>
        </p:txBody>
      </p:sp>
      <p:sp>
        <p:nvSpPr>
          <p:cNvPr id="3" name="Tijdelijke aanduiding voor inhoud 2"/>
          <p:cNvSpPr>
            <a:spLocks noGrp="1"/>
          </p:cNvSpPr>
          <p:nvPr>
            <p:ph idx="1"/>
          </p:nvPr>
        </p:nvSpPr>
        <p:spPr>
          <a:xfrm>
            <a:off x="543463" y="1563328"/>
            <a:ext cx="11490385" cy="4646672"/>
          </a:xfrm>
        </p:spPr>
        <p:txBody>
          <a:bodyPr>
            <a:noAutofit/>
          </a:bodyPr>
          <a:lstStyle/>
          <a:p>
            <a:pPr marL="0" indent="0">
              <a:lnSpc>
                <a:spcPct val="100000"/>
              </a:lnSpc>
              <a:spcBef>
                <a:spcPts val="0"/>
              </a:spcBef>
              <a:buNone/>
            </a:pPr>
            <a:r>
              <a:rPr lang="nl-BE" sz="1800" dirty="0"/>
              <a:t>1) Uitstelgedrag is elk gedrag dat je stelt om de (studie)activiteiten waar je geen zin in hebt, te </a:t>
            </a:r>
            <a:r>
              <a:rPr lang="nl-BE" sz="1800" b="1" dirty="0"/>
              <a:t>vermijden</a:t>
            </a:r>
            <a:r>
              <a:rPr lang="nl-BE" sz="1800" dirty="0"/>
              <a:t>.</a:t>
            </a:r>
          </a:p>
          <a:p>
            <a:pPr marL="457200" lvl="1" indent="0">
              <a:lnSpc>
                <a:spcPct val="100000"/>
              </a:lnSpc>
              <a:spcBef>
                <a:spcPts val="0"/>
              </a:spcBef>
              <a:spcAft>
                <a:spcPts val="600"/>
              </a:spcAft>
              <a:buNone/>
            </a:pPr>
            <a:r>
              <a:rPr lang="nl-BE" sz="1800" dirty="0"/>
              <a:t>	</a:t>
            </a:r>
            <a:r>
              <a:rPr lang="nl-BE" sz="1800" dirty="0">
                <a:sym typeface="Wingdings" panose="05000000000000000000" pitchFamily="2" charset="2"/>
              </a:rPr>
              <a:t></a:t>
            </a:r>
            <a:r>
              <a:rPr lang="nl-BE" sz="1800" dirty="0"/>
              <a:t> uitstelgedrag is (on)bewust vermijdingsgedrag</a:t>
            </a:r>
          </a:p>
          <a:p>
            <a:pPr marL="457200" lvl="1" indent="0">
              <a:lnSpc>
                <a:spcPct val="100000"/>
              </a:lnSpc>
              <a:spcBef>
                <a:spcPts val="0"/>
              </a:spcBef>
              <a:spcAft>
                <a:spcPts val="600"/>
              </a:spcAft>
              <a:buNone/>
            </a:pPr>
            <a:endParaRPr lang="nl-BE" sz="1700" dirty="0"/>
          </a:p>
          <a:p>
            <a:pPr marL="0" indent="0">
              <a:lnSpc>
                <a:spcPct val="100000"/>
              </a:lnSpc>
              <a:spcBef>
                <a:spcPts val="0"/>
              </a:spcBef>
              <a:buNone/>
            </a:pPr>
            <a:r>
              <a:rPr lang="nl-BE" sz="1800" dirty="0"/>
              <a:t>2) Uitstellen is </a:t>
            </a:r>
            <a:r>
              <a:rPr lang="nl-BE" sz="1800" b="1" dirty="0"/>
              <a:t>normaal</a:t>
            </a:r>
            <a:r>
              <a:rPr lang="nl-BE" sz="1800" dirty="0"/>
              <a:t>, iedereen doet het en soms is het nuttig! </a:t>
            </a:r>
          </a:p>
          <a:p>
            <a:pPr marL="0" indent="0">
              <a:lnSpc>
                <a:spcPct val="100000"/>
              </a:lnSpc>
              <a:spcBef>
                <a:spcPts val="0"/>
              </a:spcBef>
              <a:buNone/>
            </a:pPr>
            <a:r>
              <a:rPr lang="nl-BE" sz="1800" dirty="0"/>
              <a:t>	</a:t>
            </a:r>
            <a:r>
              <a:rPr lang="nl-BE" sz="1600" dirty="0">
                <a:sym typeface="Wingdings" panose="05000000000000000000" pitchFamily="2" charset="2"/>
              </a:rPr>
              <a:t> </a:t>
            </a:r>
            <a:r>
              <a:rPr lang="nl-BE" sz="1600" dirty="0"/>
              <a:t>Het is logisch dat we de dingen die we graag doen en waar we ons goed bij voelen onmiddellijk willen doen.</a:t>
            </a:r>
          </a:p>
          <a:p>
            <a:pPr marL="0" indent="0">
              <a:lnSpc>
                <a:spcPct val="100000"/>
              </a:lnSpc>
              <a:spcBef>
                <a:spcPts val="0"/>
              </a:spcBef>
              <a:buNone/>
            </a:pPr>
            <a:r>
              <a:rPr lang="nl-BE" sz="1700" dirty="0"/>
              <a:t>	</a:t>
            </a:r>
          </a:p>
          <a:p>
            <a:pPr marL="0" indent="0">
              <a:lnSpc>
                <a:spcPct val="100000"/>
              </a:lnSpc>
              <a:spcBef>
                <a:spcPts val="0"/>
              </a:spcBef>
              <a:buNone/>
            </a:pPr>
            <a:endParaRPr lang="nl-BE" sz="1700" dirty="0"/>
          </a:p>
          <a:p>
            <a:pPr marL="0" indent="0">
              <a:lnSpc>
                <a:spcPct val="100000"/>
              </a:lnSpc>
              <a:spcBef>
                <a:spcPts val="0"/>
              </a:spcBef>
              <a:buNone/>
            </a:pPr>
            <a:r>
              <a:rPr lang="nl-BE" sz="1700" b="1" dirty="0"/>
              <a:t>Voorbeelden</a:t>
            </a:r>
            <a:r>
              <a:rPr lang="nl-BE" sz="1700" dirty="0"/>
              <a:t>: </a:t>
            </a:r>
          </a:p>
          <a:p>
            <a:pPr marL="457200" lvl="1" indent="0">
              <a:lnSpc>
                <a:spcPct val="100000"/>
              </a:lnSpc>
              <a:spcBef>
                <a:spcPts val="0"/>
              </a:spcBef>
              <a:spcAft>
                <a:spcPts val="600"/>
              </a:spcAft>
              <a:buNone/>
            </a:pPr>
            <a:r>
              <a:rPr lang="nl-BE" sz="1400" i="1" dirty="0"/>
              <a:t>	</a:t>
            </a:r>
            <a:r>
              <a:rPr lang="nl-BE" sz="1600" i="1" dirty="0"/>
              <a:t>- Ik stel het studeren van mijn cursus ethiek uit omdat ik morgen een deadline heb voor mijn taak van P&amp;P.</a:t>
            </a:r>
          </a:p>
          <a:p>
            <a:pPr marL="457200" lvl="1" indent="0">
              <a:lnSpc>
                <a:spcPct val="100000"/>
              </a:lnSpc>
              <a:spcBef>
                <a:spcPts val="0"/>
              </a:spcBef>
              <a:spcAft>
                <a:spcPts val="1200"/>
              </a:spcAft>
              <a:buNone/>
            </a:pPr>
            <a:r>
              <a:rPr lang="nl-BE" sz="1600" i="1" dirty="0"/>
              <a:t>	- Mijn kamer ligt heel rommelig, maar die ruim ik wel op als mijn taak klaar is.</a:t>
            </a:r>
          </a:p>
          <a:p>
            <a:pPr marL="0" indent="0">
              <a:lnSpc>
                <a:spcPct val="100000"/>
              </a:lnSpc>
              <a:spcBef>
                <a:spcPts val="0"/>
              </a:spcBef>
              <a:spcAft>
                <a:spcPts val="1200"/>
              </a:spcAft>
              <a:buNone/>
            </a:pPr>
            <a:r>
              <a:rPr lang="nl-BE" sz="1700" dirty="0"/>
              <a:t>		= niet problematisch uitstelgedrag</a:t>
            </a:r>
            <a:endParaRPr lang="nl-BE" sz="1700" i="1" dirty="0"/>
          </a:p>
          <a:p>
            <a:pPr marL="457200" lvl="1" indent="0">
              <a:lnSpc>
                <a:spcPct val="100000"/>
              </a:lnSpc>
              <a:spcBef>
                <a:spcPts val="0"/>
              </a:spcBef>
              <a:spcAft>
                <a:spcPts val="600"/>
              </a:spcAft>
              <a:buNone/>
            </a:pPr>
            <a:r>
              <a:rPr lang="nl-BE" sz="1600" i="1" dirty="0"/>
              <a:t>	- Eerst nog even mijn social media checken of één filmpje op Youtube kijken. En voor je het weet is er een uur 	voorbij.</a:t>
            </a:r>
          </a:p>
          <a:p>
            <a:pPr marL="457200" lvl="1" indent="0">
              <a:lnSpc>
                <a:spcPct val="100000"/>
              </a:lnSpc>
              <a:spcBef>
                <a:spcPts val="0"/>
              </a:spcBef>
              <a:spcAft>
                <a:spcPts val="600"/>
              </a:spcAft>
              <a:buNone/>
            </a:pPr>
            <a:r>
              <a:rPr lang="nl-BE" sz="1600" dirty="0"/>
              <a:t>	- </a:t>
            </a:r>
            <a:r>
              <a:rPr lang="nl-BE" sz="1600" i="1" dirty="0"/>
              <a:t>Een aflevering van een serie kijken en voor je het weet heb je er 3 gekeken.</a:t>
            </a:r>
          </a:p>
          <a:p>
            <a:pPr marL="457200" lvl="1" indent="0">
              <a:lnSpc>
                <a:spcPct val="100000"/>
              </a:lnSpc>
              <a:spcBef>
                <a:spcPts val="0"/>
              </a:spcBef>
              <a:spcAft>
                <a:spcPts val="600"/>
              </a:spcAft>
              <a:buNone/>
            </a:pPr>
            <a:r>
              <a:rPr lang="nl-BE" sz="1600" i="1" dirty="0"/>
              <a:t>	- In bed blijven liggen nadat de wekker een uur eerder afging (en daarna is het de moeite niet meer om te beginnen).</a:t>
            </a:r>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4</a:t>
            </a:fld>
            <a:endParaRPr lang="nl-NL"/>
          </a:p>
        </p:txBody>
      </p:sp>
    </p:spTree>
    <p:extLst>
      <p:ext uri="{BB962C8B-B14F-4D97-AF65-F5344CB8AC3E}">
        <p14:creationId xmlns:p14="http://schemas.microsoft.com/office/powerpoint/2010/main" val="3351233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6B9942D-8C99-4809-92F1-012EF1E94377}"/>
              </a:ext>
            </a:extLst>
          </p:cNvPr>
          <p:cNvSpPr>
            <a:spLocks noGrp="1"/>
          </p:cNvSpPr>
          <p:nvPr>
            <p:ph type="sldNum" sz="quarter" idx="12"/>
          </p:nvPr>
        </p:nvSpPr>
        <p:spPr/>
        <p:txBody>
          <a:bodyPr/>
          <a:lstStyle/>
          <a:p>
            <a:fld id="{0A297500-7527-634B-90F4-69D0994C32B4}" type="slidenum">
              <a:rPr lang="nl-NL" smtClean="0"/>
              <a:t>5</a:t>
            </a:fld>
            <a:endParaRPr lang="nl-NL"/>
          </a:p>
        </p:txBody>
      </p:sp>
      <p:sp>
        <p:nvSpPr>
          <p:cNvPr id="6" name="Tekstvak 5">
            <a:extLst>
              <a:ext uri="{FF2B5EF4-FFF2-40B4-BE49-F238E27FC236}">
                <a16:creationId xmlns:a16="http://schemas.microsoft.com/office/drawing/2014/main" id="{29E43BC7-FE30-4EB0-8FA8-244F5FE1E65A}"/>
              </a:ext>
            </a:extLst>
          </p:cNvPr>
          <p:cNvSpPr txBox="1"/>
          <p:nvPr/>
        </p:nvSpPr>
        <p:spPr>
          <a:xfrm>
            <a:off x="553448" y="704726"/>
            <a:ext cx="11085104" cy="4678204"/>
          </a:xfrm>
          <a:prstGeom prst="rect">
            <a:avLst/>
          </a:prstGeom>
          <a:noFill/>
        </p:spPr>
        <p:txBody>
          <a:bodyPr wrap="square">
            <a:spAutoFit/>
          </a:bodyPr>
          <a:lstStyle/>
          <a:p>
            <a:pPr marL="0" indent="0">
              <a:buNone/>
            </a:pPr>
            <a:r>
              <a:rPr lang="nl-BE" dirty="0">
                <a:solidFill>
                  <a:srgbClr val="29466E"/>
                </a:solidFill>
                <a:latin typeface="Arial" charset="0"/>
              </a:rPr>
              <a:t>3) Vaak worden </a:t>
            </a:r>
            <a:r>
              <a:rPr lang="nl-BE" b="1" dirty="0">
                <a:solidFill>
                  <a:srgbClr val="29466E"/>
                </a:solidFill>
                <a:latin typeface="Arial" charset="0"/>
              </a:rPr>
              <a:t>smoesjes</a:t>
            </a:r>
            <a:r>
              <a:rPr lang="nl-BE" dirty="0">
                <a:solidFill>
                  <a:srgbClr val="29466E"/>
                </a:solidFill>
                <a:latin typeface="Arial" charset="0"/>
              </a:rPr>
              <a:t> gebruikt om het uitstelgedrag te vergoelijken en trachten we aan het knagend schuldgevoel te ontsnappen door onze aandacht op iets anders te focussen. </a:t>
            </a:r>
          </a:p>
          <a:p>
            <a:pPr marL="457200" lvl="1" indent="0">
              <a:buNone/>
            </a:pPr>
            <a:endParaRPr lang="nl-BE" sz="1800" b="1" dirty="0"/>
          </a:p>
          <a:p>
            <a:pPr marL="457200" lvl="1" indent="0">
              <a:buNone/>
            </a:pPr>
            <a:r>
              <a:rPr lang="nl-BE" sz="1800" b="1" dirty="0"/>
              <a:t>	</a:t>
            </a:r>
            <a:r>
              <a:rPr lang="nl-BE" sz="1700" b="1" dirty="0">
                <a:solidFill>
                  <a:srgbClr val="29466E"/>
                </a:solidFill>
                <a:latin typeface="Arial" charset="0"/>
              </a:rPr>
              <a:t>Voorbeelden van smoesjes:</a:t>
            </a:r>
          </a:p>
          <a:p>
            <a:pPr marL="457200" lvl="1" indent="0">
              <a:buNone/>
            </a:pPr>
            <a:endParaRPr lang="nl-BE" sz="1800" b="1" dirty="0"/>
          </a:p>
          <a:p>
            <a:pPr marL="457200" lvl="1" indent="0">
              <a:buNone/>
            </a:pPr>
            <a:r>
              <a:rPr lang="nl-BE" sz="1800" b="1" dirty="0"/>
              <a:t>		</a:t>
            </a:r>
            <a:r>
              <a:rPr lang="nl-BE" sz="1600" dirty="0"/>
              <a:t>- </a:t>
            </a:r>
            <a:r>
              <a:rPr lang="nl-BE" sz="1600" i="1" dirty="0">
                <a:solidFill>
                  <a:srgbClr val="29466E"/>
                </a:solidFill>
                <a:latin typeface="Arial" charset="0"/>
              </a:rPr>
              <a:t>ik heb nog tijd</a:t>
            </a:r>
          </a:p>
          <a:p>
            <a:pPr marL="457200" lvl="1" indent="0">
              <a:buNone/>
            </a:pPr>
            <a:r>
              <a:rPr lang="nl-BE" sz="1600" i="1" dirty="0">
                <a:solidFill>
                  <a:srgbClr val="29466E"/>
                </a:solidFill>
                <a:latin typeface="Arial" charset="0"/>
              </a:rPr>
              <a:t>		- ik heb een deadline nodig om te kunnen studeren</a:t>
            </a:r>
          </a:p>
          <a:p>
            <a:pPr marL="457200" lvl="1" indent="0">
              <a:buNone/>
            </a:pPr>
            <a:r>
              <a:rPr lang="nl-BE" sz="1600" i="1" dirty="0">
                <a:solidFill>
                  <a:srgbClr val="29466E"/>
                </a:solidFill>
                <a:latin typeface="Arial" charset="0"/>
              </a:rPr>
              <a:t>		- ik moet eerst mijn kamer opruimen, anders kan ik niet studeren</a:t>
            </a:r>
          </a:p>
          <a:p>
            <a:pPr marL="457200" lvl="1" indent="0">
              <a:buNone/>
            </a:pPr>
            <a:r>
              <a:rPr lang="nl-BE" sz="1600" i="1" dirty="0">
                <a:solidFill>
                  <a:srgbClr val="29466E"/>
                </a:solidFill>
                <a:latin typeface="Arial" charset="0"/>
              </a:rPr>
              <a:t>		- ik heb te weinig tijd, dus het heeft geen zin meer dat ik er aan begin</a:t>
            </a:r>
          </a:p>
          <a:p>
            <a:pPr marL="457200" lvl="1" indent="0">
              <a:buNone/>
            </a:pPr>
            <a:r>
              <a:rPr lang="nl-BE" sz="1600" i="1" dirty="0">
                <a:solidFill>
                  <a:srgbClr val="29466E"/>
                </a:solidFill>
                <a:latin typeface="Arial" charset="0"/>
              </a:rPr>
              <a:t>		- morgen ga ik mijn leven aanpakken, ik ga er dus vandaag nog van genieten… </a:t>
            </a:r>
          </a:p>
          <a:p>
            <a:pPr marL="457200" lvl="1" indent="0">
              <a:buNone/>
            </a:pPr>
            <a:endParaRPr lang="nl-BE" sz="1800" dirty="0"/>
          </a:p>
          <a:p>
            <a:pPr marL="457200" lvl="1" indent="0">
              <a:buNone/>
            </a:pPr>
            <a:r>
              <a:rPr lang="nl-BE" sz="1800" dirty="0"/>
              <a:t>	</a:t>
            </a:r>
            <a:endParaRPr lang="nl-BE" dirty="0"/>
          </a:p>
          <a:p>
            <a:pPr marL="0" indent="0">
              <a:buNone/>
            </a:pPr>
            <a:r>
              <a:rPr lang="nl-BE" dirty="0">
                <a:solidFill>
                  <a:srgbClr val="29466E"/>
                </a:solidFill>
                <a:latin typeface="Arial" charset="0"/>
              </a:rPr>
              <a:t>4) Uitstellen is gedrag dat mede afhankelijk is van de </a:t>
            </a:r>
            <a:r>
              <a:rPr lang="nl-BE" b="1" dirty="0">
                <a:solidFill>
                  <a:srgbClr val="29466E"/>
                </a:solidFill>
                <a:latin typeface="Arial" charset="0"/>
              </a:rPr>
              <a:t>context</a:t>
            </a:r>
            <a:r>
              <a:rPr lang="nl-BE" dirty="0">
                <a:solidFill>
                  <a:srgbClr val="29466E"/>
                </a:solidFill>
                <a:latin typeface="Arial" charset="0"/>
              </a:rPr>
              <a:t>. Soms ben je een uitsteller voor je studies, maar net niet voor andere dingen. </a:t>
            </a:r>
          </a:p>
          <a:p>
            <a:pPr marL="0" indent="0">
              <a:buNone/>
            </a:pPr>
            <a:endParaRPr lang="nl-BE" sz="1800" dirty="0"/>
          </a:p>
          <a:p>
            <a:pPr marL="0" indent="0">
              <a:buNone/>
            </a:pPr>
            <a:r>
              <a:rPr lang="nl-BE" sz="1700" b="1" dirty="0">
                <a:solidFill>
                  <a:srgbClr val="29466E"/>
                </a:solidFill>
                <a:latin typeface="Arial" charset="0"/>
              </a:rPr>
              <a:t>	Bijvoorbeeld:</a:t>
            </a:r>
          </a:p>
          <a:p>
            <a:pPr marL="0" indent="0">
              <a:buNone/>
            </a:pPr>
            <a:r>
              <a:rPr lang="nl-BE" dirty="0"/>
              <a:t>		</a:t>
            </a:r>
            <a:r>
              <a:rPr lang="nl-BE" sz="1600" i="1" dirty="0">
                <a:solidFill>
                  <a:srgbClr val="29466E"/>
                </a:solidFill>
                <a:latin typeface="Arial" charset="0"/>
              </a:rPr>
              <a:t>- Mijn voorbereidingen voor de activiteiten van de jeugdbeweging zijn altijd op tijd klaar.</a:t>
            </a:r>
          </a:p>
        </p:txBody>
      </p:sp>
    </p:spTree>
    <p:extLst>
      <p:ext uri="{BB962C8B-B14F-4D97-AF65-F5344CB8AC3E}">
        <p14:creationId xmlns:p14="http://schemas.microsoft.com/office/powerpoint/2010/main" val="1712244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710E1-37D7-4E2D-AE79-49CABF96AA98}"/>
              </a:ext>
            </a:extLst>
          </p:cNvPr>
          <p:cNvSpPr>
            <a:spLocks noGrp="1"/>
          </p:cNvSpPr>
          <p:nvPr>
            <p:ph type="title"/>
          </p:nvPr>
        </p:nvSpPr>
        <p:spPr>
          <a:xfrm>
            <a:off x="862200" y="322006"/>
            <a:ext cx="11041200" cy="1112675"/>
          </a:xfrm>
        </p:spPr>
        <p:txBody>
          <a:bodyPr/>
          <a:lstStyle/>
          <a:p>
            <a:r>
              <a:rPr lang="nl-BE" dirty="0"/>
              <a:t>2	Mogelijke oorzaken van uitstelgedrag</a:t>
            </a:r>
            <a:endParaRPr lang="nl-NL" dirty="0"/>
          </a:p>
        </p:txBody>
      </p:sp>
      <p:sp>
        <p:nvSpPr>
          <p:cNvPr id="3" name="Tijdelijke aanduiding voor inhoud 2">
            <a:extLst>
              <a:ext uri="{FF2B5EF4-FFF2-40B4-BE49-F238E27FC236}">
                <a16:creationId xmlns:a16="http://schemas.microsoft.com/office/drawing/2014/main" id="{BA2D78CC-8613-4DDD-8570-9B27A0133BB4}"/>
              </a:ext>
            </a:extLst>
          </p:cNvPr>
          <p:cNvSpPr>
            <a:spLocks noGrp="1"/>
          </p:cNvSpPr>
          <p:nvPr>
            <p:ph idx="1"/>
          </p:nvPr>
        </p:nvSpPr>
        <p:spPr>
          <a:xfrm>
            <a:off x="862200" y="1278194"/>
            <a:ext cx="11041200" cy="5030030"/>
          </a:xfrm>
        </p:spPr>
        <p:txBody>
          <a:bodyPr>
            <a:normAutofit fontScale="92500" lnSpcReduction="20000"/>
          </a:bodyPr>
          <a:lstStyle/>
          <a:p>
            <a:pPr marL="0" indent="0">
              <a:buNone/>
            </a:pPr>
            <a:r>
              <a:rPr lang="nl-BE" sz="2600" dirty="0">
                <a:solidFill>
                  <a:schemeClr val="tx1"/>
                </a:solidFill>
              </a:rPr>
              <a:t>1	</a:t>
            </a:r>
            <a:r>
              <a:rPr lang="nl-BE" sz="2600" b="1" dirty="0">
                <a:solidFill>
                  <a:schemeClr val="tx1"/>
                </a:solidFill>
              </a:rPr>
              <a:t>Faalangst</a:t>
            </a:r>
            <a:endParaRPr lang="nl-BE" sz="2600" dirty="0">
              <a:solidFill>
                <a:schemeClr val="tx1"/>
              </a:solidFill>
            </a:endParaRPr>
          </a:p>
          <a:p>
            <a:pPr marL="0" indent="0">
              <a:spcAft>
                <a:spcPts val="600"/>
              </a:spcAft>
              <a:buNone/>
            </a:pPr>
            <a:r>
              <a:rPr lang="nl-BE" sz="1800" dirty="0"/>
              <a:t>	M</a:t>
            </a:r>
            <a:r>
              <a:rPr lang="nl-BE" sz="1600" b="1" dirty="0"/>
              <a:t>ogelijke</a:t>
            </a:r>
            <a:r>
              <a:rPr lang="nl-BE" sz="1800" b="1" dirty="0"/>
              <a:t> gedachten: </a:t>
            </a:r>
            <a:r>
              <a:rPr lang="nl-BE" sz="1800" i="1" dirty="0"/>
              <a:t>“Ik ben zo bang dat ik die oefeningen van wiskunde niet ga kunnen en dat ik mij 	dan dom ga voelen en dat kan ik niet aan, dus: ik begin er liever niet aan”</a:t>
            </a:r>
          </a:p>
          <a:p>
            <a:pPr marL="0" indent="0">
              <a:spcBef>
                <a:spcPts val="0"/>
              </a:spcBef>
              <a:spcAft>
                <a:spcPts val="600"/>
              </a:spcAft>
              <a:buNone/>
            </a:pPr>
            <a:r>
              <a:rPr lang="nl-BE" sz="1800" i="1" dirty="0"/>
              <a:t>	“Ik heb zoveel stress om te falen dat ik er misselijk van word en niet kan studeren”</a:t>
            </a:r>
          </a:p>
          <a:p>
            <a:pPr marL="0" indent="0">
              <a:buNone/>
            </a:pPr>
            <a:r>
              <a:rPr lang="nl-BE" sz="2600" dirty="0">
                <a:solidFill>
                  <a:schemeClr val="tx1"/>
                </a:solidFill>
              </a:rPr>
              <a:t>2	</a:t>
            </a:r>
            <a:r>
              <a:rPr lang="nl-BE" sz="2600" b="1" dirty="0">
                <a:solidFill>
                  <a:schemeClr val="tx1"/>
                </a:solidFill>
              </a:rPr>
              <a:t>Perfectionisme</a:t>
            </a:r>
            <a:r>
              <a:rPr lang="nl-BE" sz="2600" dirty="0">
                <a:solidFill>
                  <a:schemeClr val="tx1"/>
                </a:solidFill>
              </a:rPr>
              <a:t> </a:t>
            </a:r>
          </a:p>
          <a:p>
            <a:pPr marL="0" indent="0">
              <a:spcAft>
                <a:spcPts val="600"/>
              </a:spcAft>
              <a:buNone/>
            </a:pPr>
            <a:r>
              <a:rPr lang="nl-BE" sz="1800" dirty="0"/>
              <a:t>	</a:t>
            </a:r>
            <a:r>
              <a:rPr lang="nl-BE" sz="1800" b="1" dirty="0"/>
              <a:t>Mogelijke gedachte</a:t>
            </a:r>
            <a:r>
              <a:rPr lang="nl-BE" sz="1800" dirty="0"/>
              <a:t>: </a:t>
            </a:r>
            <a:r>
              <a:rPr lang="nl-BE" sz="1800" i="1" dirty="0"/>
              <a:t>“Die leerstof is voor mij zo moeilijk, dat ik die nooit perfect ga kunnen snappen 	en niet minstens 16/20 ga kunnen halen. Ik kan geen dingen half doen, dus dan doe ik ze liever niet.”</a:t>
            </a:r>
          </a:p>
          <a:p>
            <a:pPr marL="0" indent="0">
              <a:buNone/>
            </a:pPr>
            <a:r>
              <a:rPr lang="nl-BE" sz="2600" dirty="0">
                <a:solidFill>
                  <a:schemeClr val="tx1"/>
                </a:solidFill>
              </a:rPr>
              <a:t>3	</a:t>
            </a:r>
            <a:r>
              <a:rPr lang="nl-BE" sz="2600" b="1" dirty="0">
                <a:solidFill>
                  <a:schemeClr val="tx1"/>
                </a:solidFill>
              </a:rPr>
              <a:t>Gebrek aan zelfdiscipline en/of zelfsturing</a:t>
            </a:r>
          </a:p>
          <a:p>
            <a:pPr marL="0" indent="0">
              <a:buNone/>
            </a:pPr>
            <a:r>
              <a:rPr lang="nl-BE" sz="1800" dirty="0"/>
              <a:t>	</a:t>
            </a:r>
            <a:r>
              <a:rPr lang="nl-BE" sz="1800" b="1" dirty="0"/>
              <a:t>Mogelijke gedachte: </a:t>
            </a:r>
            <a:r>
              <a:rPr lang="nl-BE" sz="1800" i="1" dirty="0"/>
              <a:t>“Ik heb nu geen zin, ik doe het later wel.”</a:t>
            </a:r>
          </a:p>
          <a:p>
            <a:pPr marL="0" indent="0">
              <a:spcAft>
                <a:spcPts val="600"/>
              </a:spcAft>
              <a:buNone/>
            </a:pPr>
            <a:r>
              <a:rPr lang="nl-BE" sz="1800" dirty="0"/>
              <a:t>	</a:t>
            </a:r>
            <a:r>
              <a:rPr lang="nl-BE" sz="1800" b="1" dirty="0"/>
              <a:t>Mogelijke gedachte: </a:t>
            </a:r>
            <a:r>
              <a:rPr lang="nl-BE" sz="1800" i="1" dirty="0"/>
              <a:t>“Ik heb zoveel te doen, ik weet niet wat ik eerst moet doen en ik sla in paniek en 	doe dan liever iets anders waarbij ik mijn studie even vergeet.”</a:t>
            </a:r>
          </a:p>
          <a:p>
            <a:pPr marL="0" indent="0">
              <a:buNone/>
            </a:pPr>
            <a:r>
              <a:rPr lang="nl-BE" sz="2600" dirty="0">
                <a:solidFill>
                  <a:schemeClr val="tx1"/>
                </a:solidFill>
              </a:rPr>
              <a:t>4</a:t>
            </a:r>
            <a:r>
              <a:rPr lang="nl-BE" sz="2600" b="1" dirty="0">
                <a:solidFill>
                  <a:schemeClr val="tx1"/>
                </a:solidFill>
              </a:rPr>
              <a:t>	Motivatieprobleem</a:t>
            </a:r>
          </a:p>
          <a:p>
            <a:pPr marL="0" indent="0">
              <a:spcBef>
                <a:spcPts val="600"/>
              </a:spcBef>
              <a:spcAft>
                <a:spcPts val="600"/>
              </a:spcAft>
              <a:buNone/>
            </a:pPr>
            <a:r>
              <a:rPr lang="nl-BE" sz="1800" b="1" dirty="0"/>
              <a:t>	</a:t>
            </a:r>
            <a:r>
              <a:rPr lang="nl-BE" sz="1800" dirty="0"/>
              <a:t>Bv. verkeerde studiekeuze, verder moeten studeren, maar eigenlijk liever iets anders willen doen (vb. al 	werken), nog niet weten wat ik wil doen met mijn leven, studeren heeft geen zin…</a:t>
            </a:r>
          </a:p>
          <a:p>
            <a:pPr marL="0" indent="0">
              <a:buNone/>
            </a:pPr>
            <a:r>
              <a:rPr lang="nl-BE" sz="2600" dirty="0">
                <a:solidFill>
                  <a:schemeClr val="tx1"/>
                </a:solidFill>
              </a:rPr>
              <a:t>5</a:t>
            </a:r>
            <a:r>
              <a:rPr lang="nl-BE" sz="2600" b="1" dirty="0">
                <a:solidFill>
                  <a:schemeClr val="tx1"/>
                </a:solidFill>
              </a:rPr>
              <a:t>	Mentale problemen</a:t>
            </a:r>
          </a:p>
          <a:p>
            <a:pPr marL="0" indent="0">
              <a:spcBef>
                <a:spcPts val="600"/>
              </a:spcBef>
              <a:buNone/>
            </a:pPr>
            <a:r>
              <a:rPr lang="nl-BE" sz="1800" dirty="0"/>
              <a:t>	Bv. depressie, middelengebruik, ontwikkelingsstoornissen…</a:t>
            </a:r>
            <a:endParaRPr lang="nl-NL" sz="1800" dirty="0"/>
          </a:p>
        </p:txBody>
      </p:sp>
      <p:sp>
        <p:nvSpPr>
          <p:cNvPr id="4" name="Tijdelijke aanduiding voor dianummer 3">
            <a:extLst>
              <a:ext uri="{FF2B5EF4-FFF2-40B4-BE49-F238E27FC236}">
                <a16:creationId xmlns:a16="http://schemas.microsoft.com/office/drawing/2014/main" id="{FECF3D49-3018-434C-A20A-AE5F094BAD27}"/>
              </a:ext>
            </a:extLst>
          </p:cNvPr>
          <p:cNvSpPr>
            <a:spLocks noGrp="1"/>
          </p:cNvSpPr>
          <p:nvPr>
            <p:ph type="sldNum" sz="quarter" idx="12"/>
          </p:nvPr>
        </p:nvSpPr>
        <p:spPr/>
        <p:txBody>
          <a:bodyPr/>
          <a:lstStyle/>
          <a:p>
            <a:fld id="{0A297500-7527-634B-90F4-69D0994C32B4}" type="slidenum">
              <a:rPr lang="nl-NL" smtClean="0"/>
              <a:t>6</a:t>
            </a:fld>
            <a:endParaRPr lang="nl-NL"/>
          </a:p>
        </p:txBody>
      </p:sp>
    </p:spTree>
    <p:extLst>
      <p:ext uri="{BB962C8B-B14F-4D97-AF65-F5344CB8AC3E}">
        <p14:creationId xmlns:p14="http://schemas.microsoft.com/office/powerpoint/2010/main" val="3162842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493893-3213-48E8-99A0-4A666CFCE640}"/>
              </a:ext>
            </a:extLst>
          </p:cNvPr>
          <p:cNvSpPr>
            <a:spLocks noGrp="1"/>
          </p:cNvSpPr>
          <p:nvPr>
            <p:ph type="title"/>
          </p:nvPr>
        </p:nvSpPr>
        <p:spPr>
          <a:xfrm>
            <a:off x="818296" y="405574"/>
            <a:ext cx="11041200" cy="1112675"/>
          </a:xfrm>
        </p:spPr>
        <p:txBody>
          <a:bodyPr>
            <a:normAutofit fontScale="90000"/>
          </a:bodyPr>
          <a:lstStyle/>
          <a:p>
            <a:r>
              <a:rPr lang="nl-BE" dirty="0"/>
              <a:t>3	Verschillende functies van uitstelgedrag</a:t>
            </a:r>
            <a:endParaRPr lang="nl-NL" dirty="0"/>
          </a:p>
        </p:txBody>
      </p:sp>
      <p:sp>
        <p:nvSpPr>
          <p:cNvPr id="3" name="Tijdelijke aanduiding voor inhoud 2">
            <a:extLst>
              <a:ext uri="{FF2B5EF4-FFF2-40B4-BE49-F238E27FC236}">
                <a16:creationId xmlns:a16="http://schemas.microsoft.com/office/drawing/2014/main" id="{98AEF6E1-5534-441C-96EF-398A4C004B85}"/>
              </a:ext>
            </a:extLst>
          </p:cNvPr>
          <p:cNvSpPr>
            <a:spLocks noGrp="1"/>
          </p:cNvSpPr>
          <p:nvPr>
            <p:ph idx="1"/>
          </p:nvPr>
        </p:nvSpPr>
        <p:spPr>
          <a:xfrm>
            <a:off x="864000" y="1386349"/>
            <a:ext cx="11041200" cy="4928188"/>
          </a:xfrm>
        </p:spPr>
        <p:txBody>
          <a:bodyPr>
            <a:normAutofit fontScale="85000" lnSpcReduction="20000"/>
          </a:bodyPr>
          <a:lstStyle/>
          <a:p>
            <a:pPr marL="0" lvl="0" indent="0">
              <a:buNone/>
            </a:pPr>
            <a:r>
              <a:rPr lang="nl-BE" sz="2400" b="1" dirty="0"/>
              <a:t>1 	Tijdelijk stress verminderen </a:t>
            </a:r>
            <a:r>
              <a:rPr lang="nl-BE" sz="2400" dirty="0"/>
              <a:t>die je zou voelen bij de confrontatie met leertaken,</a:t>
            </a:r>
            <a:endParaRPr lang="en-US" sz="2400" dirty="0"/>
          </a:p>
          <a:p>
            <a:pPr marL="0" lvl="0" indent="0">
              <a:buNone/>
            </a:pPr>
            <a:endParaRPr lang="nl-BE" sz="2400" dirty="0"/>
          </a:p>
          <a:p>
            <a:pPr marL="0" lvl="0" indent="0">
              <a:buNone/>
            </a:pPr>
            <a:r>
              <a:rPr lang="nl-BE" sz="2400" b="1" dirty="0"/>
              <a:t>2</a:t>
            </a:r>
            <a:r>
              <a:rPr lang="nl-BE" sz="2400" dirty="0"/>
              <a:t> 	</a:t>
            </a:r>
            <a:r>
              <a:rPr lang="nl-BE" sz="2400" b="1" dirty="0"/>
              <a:t>Innerlijk</a:t>
            </a:r>
            <a:r>
              <a:rPr lang="nl-BE" sz="2400" dirty="0"/>
              <a:t> </a:t>
            </a:r>
            <a:r>
              <a:rPr lang="nl-BE" sz="2400" b="1" dirty="0"/>
              <a:t>conflict vermijden</a:t>
            </a:r>
            <a:r>
              <a:rPr lang="nl-BE" sz="2400" dirty="0"/>
              <a:t>.</a:t>
            </a:r>
            <a:br>
              <a:rPr lang="nl-BE" sz="2400" dirty="0"/>
            </a:br>
            <a:r>
              <a:rPr lang="nl-BE" sz="2400" dirty="0"/>
              <a:t>	</a:t>
            </a:r>
            <a:r>
              <a:rPr lang="nl-BE" sz="2400" i="1" dirty="0"/>
              <a:t>“Zolang mijn aandacht opgeslokt wordt door gamen of een serie kijken, heb ik geen 	schuldgevoel dat ik niet studeer.”</a:t>
            </a:r>
            <a:endParaRPr lang="en-US" sz="2400" i="1" dirty="0"/>
          </a:p>
          <a:p>
            <a:pPr marL="0" lvl="0" indent="0">
              <a:buNone/>
            </a:pPr>
            <a:endParaRPr lang="nl-BE" sz="2400" b="1" dirty="0"/>
          </a:p>
          <a:p>
            <a:pPr marL="0" lvl="0" indent="0">
              <a:buNone/>
            </a:pPr>
            <a:r>
              <a:rPr lang="nl-BE" sz="2400" b="1" dirty="0"/>
              <a:t>3 	Angstvermijding</a:t>
            </a:r>
            <a:r>
              <a:rPr lang="nl-BE" sz="2400" dirty="0"/>
              <a:t>:</a:t>
            </a:r>
            <a:br>
              <a:rPr lang="nl-BE" sz="2400" dirty="0"/>
            </a:br>
            <a:r>
              <a:rPr lang="nl-BE" sz="2400" dirty="0"/>
              <a:t>	“</a:t>
            </a:r>
            <a:r>
              <a:rPr lang="nl-BE" sz="2400" i="1" dirty="0"/>
              <a:t>Wat als ik het niet zou snappen, dan ga ik faalangst krijgen.”</a:t>
            </a:r>
            <a:br>
              <a:rPr lang="nl-BE" sz="2400" dirty="0"/>
            </a:br>
            <a:r>
              <a:rPr lang="nl-BE" sz="2400" dirty="0"/>
              <a:t>	Of: </a:t>
            </a:r>
            <a:r>
              <a:rPr lang="nl-BE" sz="2400" i="1" dirty="0"/>
              <a:t>“Als ik zie wat ik allemaal moet doen, ga ik in paniek slaan.”</a:t>
            </a:r>
          </a:p>
          <a:p>
            <a:pPr marL="0" lvl="0" indent="0">
              <a:buNone/>
            </a:pPr>
            <a:endParaRPr lang="nl-BE" sz="2400" b="1" dirty="0"/>
          </a:p>
          <a:p>
            <a:pPr marL="0" lvl="0" indent="0">
              <a:buNone/>
            </a:pPr>
            <a:r>
              <a:rPr lang="nl-BE" sz="2400" b="1" dirty="0"/>
              <a:t>4</a:t>
            </a:r>
            <a:r>
              <a:rPr lang="nl-BE" sz="2400" dirty="0"/>
              <a:t> 	</a:t>
            </a:r>
            <a:r>
              <a:rPr lang="nl-BE" sz="2400" b="1" dirty="0"/>
              <a:t>Bescherming van het ego – gevoel van eigenwaarde</a:t>
            </a:r>
            <a:r>
              <a:rPr lang="nl-BE" sz="2400" dirty="0"/>
              <a:t>.</a:t>
            </a:r>
            <a:br>
              <a:rPr lang="nl-BE" sz="2400" dirty="0"/>
            </a:br>
            <a:r>
              <a:rPr lang="nl-BE" sz="2400" dirty="0"/>
              <a:t>	</a:t>
            </a:r>
            <a:r>
              <a:rPr lang="nl-BE" sz="2400" i="1" dirty="0"/>
              <a:t>“Zolang ik niet met mijn 	mogelijke beperking geconfronteerd word door de leerstof aan te 	pakken, kan ik blijven geloven dat ik wel zou kunnen slagen als ik voldoende zou 	studeren.”</a:t>
            </a:r>
          </a:p>
          <a:p>
            <a:pPr marL="0" lvl="0" indent="0">
              <a:buNone/>
            </a:pPr>
            <a:endParaRPr lang="nl-BE" sz="2400" b="1" dirty="0"/>
          </a:p>
          <a:p>
            <a:pPr marL="0" lvl="0" indent="0">
              <a:buNone/>
            </a:pPr>
            <a:r>
              <a:rPr lang="nl-BE" sz="2400" b="1" dirty="0"/>
              <a:t>5 	</a:t>
            </a:r>
            <a:r>
              <a:rPr lang="nl-BE" sz="2400" dirty="0"/>
              <a:t>Zorgt voor </a:t>
            </a:r>
            <a:r>
              <a:rPr lang="nl-BE" sz="2400" b="1" dirty="0"/>
              <a:t>betere </a:t>
            </a:r>
            <a:r>
              <a:rPr lang="nl-BE" sz="2400" b="1" dirty="0" err="1"/>
              <a:t>work</a:t>
            </a:r>
            <a:r>
              <a:rPr lang="nl-BE" sz="2400" b="1" dirty="0"/>
              <a:t>/life </a:t>
            </a:r>
            <a:r>
              <a:rPr lang="nl-BE" sz="2400" b="1" dirty="0" err="1"/>
              <a:t>balance</a:t>
            </a:r>
            <a:r>
              <a:rPr lang="nl-BE" sz="2400" dirty="0"/>
              <a:t>.</a:t>
            </a:r>
            <a:br>
              <a:rPr lang="nl-BE" sz="2400" dirty="0"/>
            </a:br>
            <a:r>
              <a:rPr lang="nl-BE" sz="2400" dirty="0"/>
              <a:t>	</a:t>
            </a:r>
            <a:r>
              <a:rPr lang="nl-BE" sz="2400" i="1" dirty="0"/>
              <a:t>“Het studentenleven is er om van te genieten, waarom zou ik mij inspannen?”</a:t>
            </a:r>
            <a:endParaRPr lang="en-US" sz="2400" dirty="0"/>
          </a:p>
          <a:p>
            <a:endParaRPr lang="nl-NL" sz="2400" dirty="0"/>
          </a:p>
        </p:txBody>
      </p:sp>
      <p:sp>
        <p:nvSpPr>
          <p:cNvPr id="4" name="Tijdelijke aanduiding voor dianummer 3">
            <a:extLst>
              <a:ext uri="{FF2B5EF4-FFF2-40B4-BE49-F238E27FC236}">
                <a16:creationId xmlns:a16="http://schemas.microsoft.com/office/drawing/2014/main" id="{3AA7851E-A155-44C9-93FD-279672F6A3E7}"/>
              </a:ext>
            </a:extLst>
          </p:cNvPr>
          <p:cNvSpPr>
            <a:spLocks noGrp="1"/>
          </p:cNvSpPr>
          <p:nvPr>
            <p:ph type="sldNum" sz="quarter" idx="12"/>
          </p:nvPr>
        </p:nvSpPr>
        <p:spPr/>
        <p:txBody>
          <a:bodyPr/>
          <a:lstStyle/>
          <a:p>
            <a:fld id="{0A297500-7527-634B-90F4-69D0994C32B4}" type="slidenum">
              <a:rPr lang="nl-NL" smtClean="0"/>
              <a:t>7</a:t>
            </a:fld>
            <a:endParaRPr lang="nl-NL"/>
          </a:p>
        </p:txBody>
      </p:sp>
    </p:spTree>
    <p:extLst>
      <p:ext uri="{BB962C8B-B14F-4D97-AF65-F5344CB8AC3E}">
        <p14:creationId xmlns:p14="http://schemas.microsoft.com/office/powerpoint/2010/main" val="4032282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4000" y="241672"/>
            <a:ext cx="11041200" cy="1112675"/>
          </a:xfrm>
        </p:spPr>
        <p:txBody>
          <a:bodyPr>
            <a:normAutofit/>
          </a:bodyPr>
          <a:lstStyle/>
          <a:p>
            <a:r>
              <a:rPr lang="nl-BE" dirty="0"/>
              <a:t>4	Welk type uitsteller ben ik?</a:t>
            </a:r>
          </a:p>
        </p:txBody>
      </p:sp>
      <p:sp>
        <p:nvSpPr>
          <p:cNvPr id="3" name="Tijdelijke aanduiding voor inhoud 2"/>
          <p:cNvSpPr>
            <a:spLocks noGrp="1"/>
          </p:cNvSpPr>
          <p:nvPr>
            <p:ph idx="1"/>
          </p:nvPr>
        </p:nvSpPr>
        <p:spPr>
          <a:xfrm>
            <a:off x="864000" y="1238865"/>
            <a:ext cx="11041200" cy="5191433"/>
          </a:xfrm>
        </p:spPr>
        <p:txBody>
          <a:bodyPr>
            <a:normAutofit lnSpcReduction="10000"/>
          </a:bodyPr>
          <a:lstStyle/>
          <a:p>
            <a:pPr marL="0" indent="0">
              <a:spcAft>
                <a:spcPts val="600"/>
              </a:spcAft>
              <a:buNone/>
            </a:pPr>
            <a:r>
              <a:rPr lang="nl-BE" sz="2000" b="1" dirty="0"/>
              <a:t>1	De Perfectionist</a:t>
            </a:r>
            <a:r>
              <a:rPr lang="nl-BE" sz="2000" dirty="0"/>
              <a:t>:</a:t>
            </a:r>
            <a:br>
              <a:rPr lang="nl-BE" sz="2000" dirty="0"/>
            </a:br>
            <a:r>
              <a:rPr lang="nl-BE" sz="2000" i="1" dirty="0"/>
              <a:t>“</a:t>
            </a:r>
            <a:r>
              <a:rPr lang="nl-BE" sz="1800" i="1" dirty="0"/>
              <a:t>Middelmatig is niet goed genoeg, het moet beter.” “Er is slechts één oplossing, die moet en zal ik vinden.”</a:t>
            </a:r>
          </a:p>
          <a:p>
            <a:pPr marL="0" indent="0">
              <a:spcAft>
                <a:spcPts val="600"/>
              </a:spcAft>
              <a:buNone/>
            </a:pPr>
            <a:r>
              <a:rPr lang="nl-BE" sz="2000" b="1" dirty="0"/>
              <a:t>2	De Uitdager/rebel</a:t>
            </a:r>
            <a:r>
              <a:rPr lang="nl-BE" sz="2000" dirty="0"/>
              <a:t>:</a:t>
            </a:r>
            <a:br>
              <a:rPr lang="nl-BE" sz="2000" dirty="0"/>
            </a:br>
            <a:r>
              <a:rPr lang="nl-BE" sz="2000" i="1" dirty="0"/>
              <a:t>“</a:t>
            </a:r>
            <a:r>
              <a:rPr lang="nl-BE" sz="1800" i="1" dirty="0"/>
              <a:t>Waarom moet ik dit doen? Kan een ander dat niet doen?” </a:t>
            </a:r>
            <a:r>
              <a:rPr lang="nl-BE" sz="1800" dirty="0"/>
              <a:t>Vb. wachten tot alle samenvattingen door anderen gemaakt zijn, bij groepswerk anderen het werk laten doen… </a:t>
            </a:r>
            <a:r>
              <a:rPr lang="nl-BE" sz="1800" i="1" dirty="0"/>
              <a:t>“Als ik moet studeren heb ik geen vrijheid meer.”</a:t>
            </a:r>
          </a:p>
          <a:p>
            <a:pPr marL="0" indent="0">
              <a:spcAft>
                <a:spcPts val="600"/>
              </a:spcAft>
              <a:buNone/>
            </a:pPr>
            <a:r>
              <a:rPr lang="nl-BE" sz="2000" b="1" dirty="0"/>
              <a:t>3</a:t>
            </a:r>
            <a:r>
              <a:rPr lang="nl-BE" sz="2000" dirty="0"/>
              <a:t>	</a:t>
            </a:r>
            <a:r>
              <a:rPr lang="nl-BE" sz="2000" b="1" dirty="0"/>
              <a:t>De Dromer</a:t>
            </a:r>
            <a:r>
              <a:rPr lang="nl-BE" sz="2000" dirty="0"/>
              <a:t>:</a:t>
            </a:r>
            <a:br>
              <a:rPr lang="nl-BE" sz="2000" dirty="0"/>
            </a:br>
            <a:r>
              <a:rPr lang="nl-BE" sz="2000" i="1" dirty="0"/>
              <a:t>“</a:t>
            </a:r>
            <a:r>
              <a:rPr lang="nl-BE" sz="1800" i="1" dirty="0"/>
              <a:t>Ik heb nog tijd, studeren komt wel, ooit word ik een modelstudent en dan haal ik een grote onderscheiding en een doctoraat.”</a:t>
            </a:r>
          </a:p>
          <a:p>
            <a:pPr marL="0" indent="0">
              <a:spcAft>
                <a:spcPts val="600"/>
              </a:spcAft>
              <a:buNone/>
            </a:pPr>
            <a:r>
              <a:rPr lang="nl-BE" sz="2000" b="1" dirty="0"/>
              <a:t>4</a:t>
            </a:r>
            <a:r>
              <a:rPr lang="nl-BE" sz="2000" dirty="0"/>
              <a:t>	</a:t>
            </a:r>
            <a:r>
              <a:rPr lang="nl-BE" sz="2000" b="1" dirty="0"/>
              <a:t>De Adrenalinezoeker</a:t>
            </a:r>
            <a:r>
              <a:rPr lang="nl-BE" sz="2000" dirty="0"/>
              <a:t>:</a:t>
            </a:r>
            <a:br>
              <a:rPr lang="nl-BE" sz="2000" dirty="0"/>
            </a:br>
            <a:r>
              <a:rPr lang="nl-BE" sz="2000" i="1" dirty="0"/>
              <a:t>“</a:t>
            </a:r>
            <a:r>
              <a:rPr lang="nl-BE" sz="1800" i="1" dirty="0"/>
              <a:t>Ik werk het best met deadlines, ik heb stress nodig om in gang te schieten.”</a:t>
            </a:r>
          </a:p>
          <a:p>
            <a:pPr marL="0" indent="0">
              <a:spcAft>
                <a:spcPts val="600"/>
              </a:spcAft>
              <a:buNone/>
            </a:pPr>
            <a:r>
              <a:rPr lang="nl-BE" sz="2000" b="1" dirty="0"/>
              <a:t>5</a:t>
            </a:r>
            <a:r>
              <a:rPr lang="nl-BE" sz="2000" dirty="0"/>
              <a:t>	</a:t>
            </a:r>
            <a:r>
              <a:rPr lang="nl-BE" sz="2000" b="1" dirty="0"/>
              <a:t>De </a:t>
            </a:r>
            <a:r>
              <a:rPr lang="nl-BE" sz="2000" b="1" dirty="0" err="1"/>
              <a:t>Pleaser</a:t>
            </a:r>
            <a:r>
              <a:rPr lang="nl-BE" sz="2000" dirty="0"/>
              <a:t>:</a:t>
            </a:r>
            <a:br>
              <a:rPr lang="nl-BE" sz="2000" dirty="0"/>
            </a:br>
            <a:r>
              <a:rPr lang="nl-BE" sz="2000" i="1" dirty="0"/>
              <a:t>“</a:t>
            </a:r>
            <a:r>
              <a:rPr lang="nl-BE" sz="1800" i="1" dirty="0"/>
              <a:t>Ik ga eerst mijn oma helpen, dan naar een vriend die in de put zit. Ik ga een samenvatting maken voor een vriendin die panikeert want anders gaat ze me misschien niet meer sympathiek vinden…”</a:t>
            </a:r>
            <a:endParaRPr lang="nl-BE" sz="2000" i="1" dirty="0"/>
          </a:p>
          <a:p>
            <a:pPr marL="0" indent="0">
              <a:buNone/>
            </a:pPr>
            <a:r>
              <a:rPr lang="nl-BE" sz="2000" b="1" dirty="0"/>
              <a:t>6</a:t>
            </a:r>
            <a:r>
              <a:rPr lang="nl-BE" sz="2000" dirty="0"/>
              <a:t>	</a:t>
            </a:r>
            <a:r>
              <a:rPr lang="nl-BE" sz="2000" b="1" dirty="0"/>
              <a:t>De Piekeraar</a:t>
            </a:r>
            <a:r>
              <a:rPr lang="nl-BE" sz="2000" dirty="0"/>
              <a:t>:</a:t>
            </a:r>
            <a:br>
              <a:rPr lang="nl-BE" sz="2000" dirty="0"/>
            </a:br>
            <a:r>
              <a:rPr lang="nl-BE" sz="2000" i="1" dirty="0"/>
              <a:t>“</a:t>
            </a:r>
            <a:r>
              <a:rPr lang="nl-BE" sz="1800" i="1" dirty="0"/>
              <a:t>Ga ik dit wel kunnen? Wat als het misloopt?” </a:t>
            </a:r>
            <a:r>
              <a:rPr lang="nl-BE" sz="1800" dirty="0"/>
              <a:t>Besteedt veel tijd aan faalscenario’s i.p.v. te studeren.</a:t>
            </a:r>
            <a:endParaRPr lang="nl-BE" sz="2000" dirty="0"/>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8</a:t>
            </a:fld>
            <a:endParaRPr lang="nl-NL"/>
          </a:p>
        </p:txBody>
      </p:sp>
    </p:spTree>
    <p:extLst>
      <p:ext uri="{BB962C8B-B14F-4D97-AF65-F5344CB8AC3E}">
        <p14:creationId xmlns:p14="http://schemas.microsoft.com/office/powerpoint/2010/main" val="2820427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4000" y="401463"/>
            <a:ext cx="11041200" cy="1112675"/>
          </a:xfrm>
        </p:spPr>
        <p:txBody>
          <a:bodyPr/>
          <a:lstStyle/>
          <a:p>
            <a:r>
              <a:rPr lang="nl-BE" dirty="0"/>
              <a:t>5	Gevolgen van uitstelgedrag</a:t>
            </a:r>
          </a:p>
        </p:txBody>
      </p:sp>
      <p:sp>
        <p:nvSpPr>
          <p:cNvPr id="3" name="Tijdelijke aanduiding voor inhoud 2"/>
          <p:cNvSpPr>
            <a:spLocks noGrp="1"/>
          </p:cNvSpPr>
          <p:nvPr>
            <p:ph idx="1"/>
          </p:nvPr>
        </p:nvSpPr>
        <p:spPr>
          <a:xfrm>
            <a:off x="864000" y="1081548"/>
            <a:ext cx="11041200" cy="5241614"/>
          </a:xfrm>
        </p:spPr>
        <p:txBody>
          <a:bodyPr>
            <a:normAutofit fontScale="25000" lnSpcReduction="20000"/>
          </a:bodyPr>
          <a:lstStyle/>
          <a:p>
            <a:pPr marL="457200" lvl="1" indent="0">
              <a:buNone/>
            </a:pPr>
            <a:endParaRPr lang="nl-BE" dirty="0"/>
          </a:p>
          <a:p>
            <a:pPr marL="457200" lvl="1" indent="0">
              <a:buNone/>
            </a:pPr>
            <a:r>
              <a:rPr lang="nl-BE" sz="7200" b="1" dirty="0">
                <a:solidFill>
                  <a:srgbClr val="FF0000"/>
                </a:solidFill>
              </a:rPr>
              <a:t>Uitstelgedrag wordt een probleem wanneer ik mijn (studie) doelen niet bereik </a:t>
            </a:r>
          </a:p>
          <a:p>
            <a:pPr marL="457200" lvl="1" indent="0">
              <a:spcBef>
                <a:spcPts val="0"/>
              </a:spcBef>
              <a:buNone/>
            </a:pPr>
            <a:endParaRPr lang="nl-BE" sz="6400" b="1" dirty="0"/>
          </a:p>
          <a:p>
            <a:pPr marL="457200" lvl="1" indent="0">
              <a:buNone/>
            </a:pPr>
            <a:r>
              <a:rPr lang="nl-BE" sz="6400" b="1" dirty="0"/>
              <a:t>Voorbeelden: </a:t>
            </a:r>
          </a:p>
          <a:p>
            <a:pPr marL="457200" lvl="1" indent="0">
              <a:spcBef>
                <a:spcPts val="0"/>
              </a:spcBef>
              <a:buNone/>
            </a:pPr>
            <a:r>
              <a:rPr lang="nl-BE" sz="6600" dirty="0"/>
              <a:t>		</a:t>
            </a:r>
            <a:r>
              <a:rPr lang="nl-BE" sz="4800" dirty="0"/>
              <a:t>- deadlines missen voor opdrachten (en dus niet kunnen slagen voor een OPO)</a:t>
            </a:r>
          </a:p>
          <a:p>
            <a:pPr marL="457200" lvl="1" indent="0">
              <a:buNone/>
            </a:pPr>
            <a:r>
              <a:rPr lang="nl-BE" sz="4800" dirty="0"/>
              <a:t>		- samenvattingen willen maken en er geen tijd meer voor hebben waardoor ik geen gestructureerd overzicht heb over de totale inhoud 			van mijn leerstof</a:t>
            </a:r>
          </a:p>
          <a:p>
            <a:pPr marL="457200" lvl="1" indent="0">
              <a:buNone/>
            </a:pPr>
            <a:r>
              <a:rPr lang="nl-BE" sz="4800" dirty="0"/>
              <a:t>		- ik wilde elke cursus 2x instuderen, maar ik heb enkel nog tijd om de hoofdzaken te studeren, dit is onvoldoende om te slagen</a:t>
            </a:r>
          </a:p>
          <a:p>
            <a:pPr marL="457200" lvl="1" indent="0">
              <a:buNone/>
            </a:pPr>
            <a:r>
              <a:rPr lang="nl-BE" sz="4800" dirty="0"/>
              <a:t>		- ik wilde slagen in eerste zit en heb 5 herexamens</a:t>
            </a:r>
          </a:p>
          <a:p>
            <a:pPr marL="457200" lvl="1" indent="0">
              <a:buNone/>
            </a:pPr>
            <a:r>
              <a:rPr lang="nl-BE" sz="4800" dirty="0"/>
              <a:t>		- ik wilde afstuderen in 3 jaar en moet er een jaar langer over doen</a:t>
            </a:r>
          </a:p>
          <a:p>
            <a:pPr marL="457200" lvl="1" indent="0">
              <a:buNone/>
            </a:pPr>
            <a:endParaRPr lang="nl-BE" sz="6400" dirty="0"/>
          </a:p>
          <a:p>
            <a:pPr marL="457200" lvl="1" indent="0">
              <a:spcBef>
                <a:spcPts val="0"/>
              </a:spcBef>
              <a:spcAft>
                <a:spcPts val="600"/>
              </a:spcAft>
              <a:buNone/>
            </a:pPr>
            <a:r>
              <a:rPr lang="nl-BE" sz="6400" dirty="0"/>
              <a:t>Dit heeft </a:t>
            </a:r>
            <a:r>
              <a:rPr lang="nl-BE" sz="6400" b="1" dirty="0"/>
              <a:t>gevolgen</a:t>
            </a:r>
            <a:r>
              <a:rPr lang="nl-BE" sz="6400" dirty="0"/>
              <a:t> op o.a.:</a:t>
            </a:r>
          </a:p>
          <a:p>
            <a:pPr marL="914400" lvl="1" indent="-457200">
              <a:buAutoNum type="arabicPlain"/>
            </a:pPr>
            <a:r>
              <a:rPr lang="nl-BE" sz="6400" b="1" dirty="0"/>
              <a:t>Psychologisch vlak:</a:t>
            </a:r>
            <a:r>
              <a:rPr lang="nl-BE" sz="6400" dirty="0"/>
              <a:t> zelfbeeld (ik ben lui, ik ben een mislukkeling…), schuldgevoel, verlies van zelfvertrouwen om toekomstige uitdagingen aan te gaan</a:t>
            </a:r>
          </a:p>
          <a:p>
            <a:pPr marL="457200" lvl="1" indent="0">
              <a:buNone/>
            </a:pPr>
            <a:r>
              <a:rPr lang="nl-BE" sz="6400" dirty="0"/>
              <a:t>	bv. rijexamen: zal ook wel niet lukken (faalangst versterkt) </a:t>
            </a:r>
          </a:p>
          <a:p>
            <a:pPr marL="457200" lvl="1" indent="0">
              <a:buNone/>
            </a:pPr>
            <a:endParaRPr lang="nl-BE" sz="6400" dirty="0"/>
          </a:p>
          <a:p>
            <a:pPr marL="457200" lvl="1" indent="0">
              <a:buNone/>
            </a:pPr>
            <a:r>
              <a:rPr lang="nl-BE" sz="6400" b="1" dirty="0"/>
              <a:t>2	Sociaal vlak</a:t>
            </a:r>
            <a:r>
              <a:rPr lang="nl-BE" sz="6400" dirty="0"/>
              <a:t>: “</a:t>
            </a:r>
            <a:r>
              <a:rPr lang="nl-BE" sz="6400" i="1" dirty="0"/>
              <a:t>mijn ouders zijn boos, mijn lief vindt me niet meer ok, mijn vrienden hebben een diploma en ik 	niet, mijn 	familie schat me minder hoog in…”</a:t>
            </a:r>
            <a:br>
              <a:rPr lang="nl-BE" sz="6400" i="1" dirty="0"/>
            </a:br>
            <a:r>
              <a:rPr lang="nl-BE" sz="6400" i="1" dirty="0"/>
              <a:t>	</a:t>
            </a:r>
            <a:r>
              <a:rPr lang="nl-BE" sz="6400" dirty="0">
                <a:sym typeface="Wingdings" panose="05000000000000000000" pitchFamily="2" charset="2"/>
              </a:rPr>
              <a:t></a:t>
            </a:r>
            <a:r>
              <a:rPr lang="nl-BE" sz="6400" dirty="0"/>
              <a:t> mogelijke sociale contacten vermijden met risico op isolatie en depressieve gevoelens </a:t>
            </a:r>
          </a:p>
          <a:p>
            <a:pPr marL="457200" lvl="1" indent="0">
              <a:buNone/>
            </a:pPr>
            <a:endParaRPr lang="nl-BE" sz="6400" dirty="0"/>
          </a:p>
          <a:p>
            <a:pPr marL="457200" lvl="1" indent="0">
              <a:buNone/>
            </a:pPr>
            <a:r>
              <a:rPr lang="nl-BE" sz="6400" b="1" dirty="0"/>
              <a:t>3	Financieel vlak</a:t>
            </a:r>
            <a:r>
              <a:rPr lang="nl-BE" sz="6400" dirty="0"/>
              <a:t>: </a:t>
            </a:r>
            <a:r>
              <a:rPr lang="nl-BE" sz="6400" i="1" dirty="0"/>
              <a:t>“Ik moet een jaar extra studeren en dit kost geld aan mijn ouders, of ik moet zelf mijn studies 	betalen. Met enkel een diploma van secundair onderwijs zal ik minder verdienen en niet in aanmerking komen 	voor bepaalde jobs.”</a:t>
            </a:r>
          </a:p>
          <a:p>
            <a:pPr marL="457200" lvl="1" indent="0">
              <a:buNone/>
            </a:pPr>
            <a:endParaRPr lang="nl-BE" sz="6400" dirty="0"/>
          </a:p>
          <a:p>
            <a:pPr marL="457200" lvl="1" indent="0">
              <a:buNone/>
            </a:pPr>
            <a:r>
              <a:rPr lang="nl-BE" sz="6400" dirty="0">
                <a:sym typeface="Wingdings" panose="05000000000000000000" pitchFamily="2" charset="2"/>
              </a:rPr>
              <a:t></a:t>
            </a:r>
            <a:r>
              <a:rPr lang="nl-BE" sz="6400" dirty="0"/>
              <a:t> </a:t>
            </a:r>
            <a:r>
              <a:rPr lang="nl-BE" sz="6400" b="1" dirty="0">
                <a:solidFill>
                  <a:srgbClr val="FF0000"/>
                </a:solidFill>
              </a:rPr>
              <a:t>Ik voel mij slechter en hoe slechter ik me voel, hoe minder moed ik heb om eraan te begin</a:t>
            </a:r>
            <a:r>
              <a:rPr lang="nl-BE" sz="6400" dirty="0">
                <a:solidFill>
                  <a:srgbClr val="FF0000"/>
                </a:solidFill>
              </a:rPr>
              <a:t>nen</a:t>
            </a:r>
          </a:p>
          <a:p>
            <a:pPr marL="457200" lvl="1" indent="0">
              <a:buNone/>
            </a:pPr>
            <a:r>
              <a:rPr lang="nl-BE" sz="6400" dirty="0"/>
              <a:t>			</a:t>
            </a:r>
          </a:p>
          <a:p>
            <a:pPr marL="457200" lvl="1" indent="0">
              <a:buNone/>
            </a:pPr>
            <a:r>
              <a:rPr lang="nl-BE" dirty="0"/>
              <a:t>			</a:t>
            </a:r>
          </a:p>
          <a:p>
            <a:pPr marL="457200" lvl="1" indent="0">
              <a:buNone/>
            </a:pPr>
            <a:r>
              <a:rPr lang="nl-BE" dirty="0"/>
              <a:t>			</a:t>
            </a:r>
          </a:p>
          <a:p>
            <a:pPr marL="0" indent="0">
              <a:buNone/>
            </a:pPr>
            <a:r>
              <a:rPr lang="nl-BE" dirty="0"/>
              <a:t>	</a:t>
            </a:r>
          </a:p>
          <a:p>
            <a:pPr marL="1371600" lvl="3" indent="0">
              <a:buNone/>
            </a:pPr>
            <a:endParaRPr lang="nl-BE" dirty="0"/>
          </a:p>
          <a:p>
            <a:endParaRPr lang="nl-BE" dirty="0"/>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9</a:t>
            </a:fld>
            <a:endParaRPr lang="nl-NL"/>
          </a:p>
        </p:txBody>
      </p:sp>
    </p:spTree>
    <p:extLst>
      <p:ext uri="{BB962C8B-B14F-4D97-AF65-F5344CB8AC3E}">
        <p14:creationId xmlns:p14="http://schemas.microsoft.com/office/powerpoint/2010/main" val="349268890"/>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A49531DD1FEE043813FC3FDA1EFA982" ma:contentTypeVersion="13" ma:contentTypeDescription="Een nieuw document maken." ma:contentTypeScope="" ma:versionID="950a6172a73ea3c42485e2849a750d2a">
  <xsd:schema xmlns:xsd="http://www.w3.org/2001/XMLSchema" xmlns:xs="http://www.w3.org/2001/XMLSchema" xmlns:p="http://schemas.microsoft.com/office/2006/metadata/properties" xmlns:ns2="4fca95c2-d062-406f-8436-a2e51f1488b1" xmlns:ns3="1144ecfe-8e2e-474f-9dd6-5ef6697989a8" targetNamespace="http://schemas.microsoft.com/office/2006/metadata/properties" ma:root="true" ma:fieldsID="84ffbca8cc15d18929df9d0908ba1c4a" ns2:_="" ns3:_="">
    <xsd:import namespace="4fca95c2-d062-406f-8436-a2e51f1488b1"/>
    <xsd:import namespace="1144ecfe-8e2e-474f-9dd6-5ef6697989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ca95c2-d062-406f-8436-a2e51f1488b1"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144ecfe-8e2e-474f-9dd6-5ef6697989a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321AE2-F180-4F58-BC96-C274F9471CF0}">
  <ds:schemaRefs>
    <ds:schemaRef ds:uri="http://schemas.microsoft.com/office/2006/metadata/properties"/>
    <ds:schemaRef ds:uri="http://schemas.openxmlformats.org/package/2006/metadata/core-properties"/>
    <ds:schemaRef ds:uri="http://purl.org/dc/terms/"/>
    <ds:schemaRef ds:uri="http://schemas.microsoft.com/office/2006/documentManagement/types"/>
    <ds:schemaRef ds:uri="4fca95c2-d062-406f-8436-a2e51f1488b1"/>
    <ds:schemaRef ds:uri="http://schemas.microsoft.com/office/infopath/2007/PartnerControls"/>
    <ds:schemaRef ds:uri="http://purl.org/dc/elements/1.1/"/>
    <ds:schemaRef ds:uri="1144ecfe-8e2e-474f-9dd6-5ef6697989a8"/>
    <ds:schemaRef ds:uri="http://www.w3.org/XML/1998/namespace"/>
    <ds:schemaRef ds:uri="http://purl.org/dc/dcmitype/"/>
  </ds:schemaRefs>
</ds:datastoreItem>
</file>

<file path=customXml/itemProps2.xml><?xml version="1.0" encoding="utf-8"?>
<ds:datastoreItem xmlns:ds="http://schemas.openxmlformats.org/officeDocument/2006/customXml" ds:itemID="{B13D6040-2988-48B0-8E2F-6F8EAFD59B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ca95c2-d062-406f-8436-a2e51f1488b1"/>
    <ds:schemaRef ds:uri="1144ecfe-8e2e-474f-9dd6-5ef6697989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95107E-6ACB-4B86-9819-F6960AF4EF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1404</TotalTime>
  <Words>566</Words>
  <Application>Microsoft Office PowerPoint</Application>
  <PresentationFormat>Widescreen</PresentationFormat>
  <Paragraphs>231</Paragraphs>
  <Slides>18</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3" baseType="lpstr">
      <vt:lpstr>Arial</vt:lpstr>
      <vt:lpstr>Calibri</vt:lpstr>
      <vt:lpstr>Wingdings</vt:lpstr>
      <vt:lpstr>Office-thema</vt:lpstr>
      <vt:lpstr>Acrobat Document</vt:lpstr>
      <vt:lpstr>Aan de slag met uitstelgedrag</vt:lpstr>
      <vt:lpstr>Enkele afspraken</vt:lpstr>
      <vt:lpstr>Wat komt er aan bod? </vt:lpstr>
      <vt:lpstr>1 Omschrijving  uitstelgedrag</vt:lpstr>
      <vt:lpstr>PowerPoint Presentation</vt:lpstr>
      <vt:lpstr>2 Mogelijke oorzaken van uitstelgedrag</vt:lpstr>
      <vt:lpstr>3 Verschillende functies van uitstelgedrag</vt:lpstr>
      <vt:lpstr>4 Welk type uitsteller ben ik?</vt:lpstr>
      <vt:lpstr>5 Gevolgen van uitstelgedrag</vt:lpstr>
      <vt:lpstr>6 Wat kan ik er aan doen?</vt:lpstr>
      <vt:lpstr>PowerPoint Presentation</vt:lpstr>
      <vt:lpstr>PowerPoint Presentation</vt:lpstr>
      <vt:lpstr> 6.2 Tips per type uitstelgedrag</vt:lpstr>
      <vt:lpstr>PowerPoint Presentation</vt:lpstr>
      <vt:lpstr>PowerPoint Presentation</vt:lpstr>
      <vt:lpstr>7 Wat als het niet (meteen) lukt?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Lieve Fonteyne</dc:creator>
  <cp:lastModifiedBy>Britt Van Cleven</cp:lastModifiedBy>
  <cp:revision>91</cp:revision>
  <dcterms:created xsi:type="dcterms:W3CDTF">2017-06-28T07:18:12Z</dcterms:created>
  <dcterms:modified xsi:type="dcterms:W3CDTF">2021-12-22T10:15:24Z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0x0101000A49531DD1FEE043813FC3FDA1EFA982</vt:lpwstr>
  </property>
</Properties>
</file>